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7" r:id="rId2"/>
    <p:sldId id="291" r:id="rId3"/>
    <p:sldId id="259" r:id="rId4"/>
    <p:sldId id="283" r:id="rId5"/>
    <p:sldId id="289" r:id="rId6"/>
    <p:sldId id="266" r:id="rId7"/>
    <p:sldId id="267" r:id="rId8"/>
    <p:sldId id="268" r:id="rId9"/>
    <p:sldId id="284" r:id="rId10"/>
    <p:sldId id="290" r:id="rId11"/>
    <p:sldId id="282" r:id="rId12"/>
    <p:sldId id="295" r:id="rId13"/>
    <p:sldId id="280" r:id="rId14"/>
    <p:sldId id="281" r:id="rId15"/>
    <p:sldId id="277" r:id="rId16"/>
    <p:sldId id="292" r:id="rId17"/>
    <p:sldId id="293" r:id="rId18"/>
    <p:sldId id="294" r:id="rId19"/>
    <p:sldId id="285" r:id="rId20"/>
    <p:sldId id="286" r:id="rId21"/>
    <p:sldId id="260" r:id="rId22"/>
    <p:sldId id="287" r:id="rId23"/>
    <p:sldId id="264" r:id="rId24"/>
    <p:sldId id="288" r:id="rId25"/>
    <p:sldId id="273" r:id="rId26"/>
    <p:sldId id="262" r:id="rId27"/>
    <p:sldId id="265" r:id="rId28"/>
    <p:sldId id="269" r:id="rId29"/>
    <p:sldId id="270" r:id="rId30"/>
    <p:sldId id="279" r:id="rId31"/>
    <p:sldId id="275" r:id="rId32"/>
    <p:sldId id="27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112"/>
    <p:restoredTop sz="94629"/>
  </p:normalViewPr>
  <p:slideViewPr>
    <p:cSldViewPr snapToGrid="0" snapToObjects="1">
      <p:cViewPr varScale="1">
        <p:scale>
          <a:sx n="156" d="100"/>
          <a:sy n="156" d="100"/>
        </p:scale>
        <p:origin x="1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30497-1B87-5B45-BFC6-200DFAB33107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796A8-3ABA-FA47-82FE-154832A40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recent years, the number of attacks on public corporations and government contractors has increased drastically. </a:t>
            </a:r>
          </a:p>
          <a:p>
            <a:endParaRPr lang="en-US" dirty="0"/>
          </a:p>
          <a:p>
            <a:r>
              <a:rPr lang="en-US" dirty="0"/>
              <a:t>Lets start in our own backyard. Miracle Systems in Arlington VA had confidential government data stolen and that data was sold on Russian Cybercrime Forums for 60,000 dollars. </a:t>
            </a:r>
          </a:p>
          <a:p>
            <a:endParaRPr lang="en-US" dirty="0"/>
          </a:p>
          <a:p>
            <a:r>
              <a:rPr lang="en-US" dirty="0"/>
              <a:t>Next, lets look at Citrix -- another government contractor. Recon spyware was put into Citrix systems by Iranian hackers over 10 years ago and nothing was done. Now, through two attacks, they stole 6 </a:t>
            </a:r>
            <a:r>
              <a:rPr lang="en-US" dirty="0" err="1"/>
              <a:t>terrabytes</a:t>
            </a:r>
            <a:r>
              <a:rPr lang="en-US" dirty="0"/>
              <a:t> of sensitive data.</a:t>
            </a:r>
          </a:p>
          <a:p>
            <a:endParaRPr lang="en-US" dirty="0"/>
          </a:p>
          <a:p>
            <a:r>
              <a:rPr lang="en-US" dirty="0" err="1"/>
              <a:t>Thats</a:t>
            </a:r>
            <a:r>
              <a:rPr lang="en-US" dirty="0"/>
              <a:t> just on the government side. Sony, Target, Capital One, have all been targets of hackers.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8C2E-A1C1-9045-95BB-35E929A03C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jp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40.tiff"/><Relationship Id="rId7" Type="http://schemas.openxmlformats.org/officeDocument/2006/relationships/hyperlink" Target="https://www.sdxcentral.com/articles/news/citrix-internal-network-hacked-by-international-criminals/2019/0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rebsonsecurity.com/tag/miracle-systems-llc/" TargetMode="External"/><Relationship Id="rId5" Type="http://schemas.openxmlformats.org/officeDocument/2006/relationships/hyperlink" Target="https://thehackernews.com/2017/09/equifax-credit-report-hack.html" TargetMode="External"/><Relationship Id="rId10" Type="http://schemas.openxmlformats.org/officeDocument/2006/relationships/image" Target="../media/image42.tiff"/><Relationship Id="rId4" Type="http://schemas.openxmlformats.org/officeDocument/2006/relationships/image" Target="../media/image41.tiff"/><Relationship Id="rId9" Type="http://schemas.openxmlformats.org/officeDocument/2006/relationships/hyperlink" Target="https://www.cnet.com/news/equifaxs-hack-one-year-later-a-look-back-at-how-it-happened-and-whats-changed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nowbe4.com/hubfs/2018ThreatImpactandEndpointProtectionReport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ersionxl.com/blog/local-maximum/" TargetMode="External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verge.com/2019/1/8/18171732/ibm-quantum-computer-20-qubit-q-system-one-ces-2019" TargetMode="External"/><Relationship Id="rId4" Type="http://schemas.openxmlformats.org/officeDocument/2006/relationships/hyperlink" Target="https://www.cs.rpi.edu/academics/courses/spring12/proglang/pa3/pa3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12" Type="http://schemas.openxmlformats.org/officeDocument/2006/relationships/image" Target="../media/image25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jpg"/><Relationship Id="rId9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F0D2-5958-E04D-97B3-DA1F74292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49743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Using a Quantum genetic algorithm for cybersecurity budget allocation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24B14-D501-F941-BD03-B8FEC5B2C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AYUSH HARIHARAN</a:t>
            </a:r>
          </a:p>
        </p:txBody>
      </p:sp>
    </p:spTree>
    <p:extLst>
      <p:ext uri="{BB962C8B-B14F-4D97-AF65-F5344CB8AC3E}">
        <p14:creationId xmlns:p14="http://schemas.microsoft.com/office/powerpoint/2010/main" val="1540783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1A7C-EEF1-FE49-AA17-81593801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Proof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6A439-FABD-CB49-9E0F-B4C2412045F4}"/>
              </a:ext>
            </a:extLst>
          </p:cNvPr>
          <p:cNvSpPr txBox="1"/>
          <p:nvPr/>
        </p:nvSpPr>
        <p:spPr>
          <a:xfrm>
            <a:off x="621249" y="1934935"/>
            <a:ext cx="1094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Lemma</a:t>
            </a:r>
            <a:r>
              <a:rPr lang="en-US" i="1" dirty="0"/>
              <a:t>: Quantum Save can allocate budget, b, when choosing from countermeasures with input-size, n, in O(n) time complexity with a linear time oracle for quantum measurement of a single register.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B4A656-A959-F842-B4D6-9979DD9E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6" y="3076260"/>
            <a:ext cx="3598922" cy="3079584"/>
          </a:xfrm>
          <a:prstGeom prst="rect">
            <a:avLst/>
          </a:prstGeom>
        </p:spPr>
      </p:pic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F22BA9F3-7A70-EC47-99D0-3FF3C388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36" y="3076259"/>
            <a:ext cx="3232358" cy="307958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7CB6A2-9635-2747-8ECB-B21E1A5EC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387" y="3398434"/>
            <a:ext cx="3925597" cy="24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6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7834585-F49B-43A2-9226-38EBB9CE6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4003D5-55DD-4968-8D94-E9705D54A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69" y="453642"/>
            <a:ext cx="3625597" cy="586329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549486-A8CA-4D47-92EC-B95E900CA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77CB53-B979-1647-A27A-A530A3D9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1097109"/>
            <a:ext cx="5927457" cy="4576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QUANTUM SAVE CAN HELP SMALL COMPANIES AND HOSPITALS SAVE MILLIONS OF DOLLARS BY EFFECTIVELY ALLOCATING BUDGETS! </a:t>
            </a:r>
          </a:p>
        </p:txBody>
      </p:sp>
    </p:spTree>
    <p:extLst>
      <p:ext uri="{BB962C8B-B14F-4D97-AF65-F5344CB8AC3E}">
        <p14:creationId xmlns:p14="http://schemas.microsoft.com/office/powerpoint/2010/main" val="116459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7F1D-035F-2D4B-B78F-2AB10C7C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B4534-E0B7-C644-AF2D-654CA483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37" y="2955444"/>
            <a:ext cx="2743200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48D69-3AF6-0049-B8AC-A4ED06A4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65" y="272684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4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790E-6247-9B43-B51B-D889A1E3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E3A5-6096-504A-A333-128783372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2018 Deloitte NAISCO Cybersecurity Study (2014) </a:t>
            </a:r>
            <a:r>
              <a:rPr lang="en-US" dirty="0" err="1"/>
              <a:t>www.nascio.org</a:t>
            </a:r>
            <a:r>
              <a:rPr lang="en-US" dirty="0"/>
              <a:t>/Portals/0/Publications/Documents /2018/2018DeloitteNASCIOCybersecurityStudyfinal.pdf</a:t>
            </a:r>
          </a:p>
          <a:p>
            <a:r>
              <a:rPr lang="en-US" dirty="0"/>
              <a:t>Birkett, A. (2015). How to Get Over Local Maximum? Everyone Hits It Eventually. CXL. Retrieved 16 October 2019, from https://</a:t>
            </a:r>
            <a:r>
              <a:rPr lang="en-US" dirty="0" err="1"/>
              <a:t>conversionxl.com</a:t>
            </a:r>
            <a:r>
              <a:rPr lang="en-US" dirty="0"/>
              <a:t>/blog/local-maximum/</a:t>
            </a:r>
          </a:p>
          <a:p>
            <a:r>
              <a:rPr lang="en-US" dirty="0"/>
              <a:t>Bossaerts, P., Murawski, C. (2016). How Humans Solve Complex Problems: The Case of the Knapsack Problem. Nature Partner Journals. doi: 10.1038/srep34851</a:t>
            </a:r>
          </a:p>
          <a:p>
            <a:r>
              <a:rPr lang="en-US" dirty="0"/>
              <a:t>Chapman, W. L., Rozenblit, J., &amp; Bahill, A. T. (2001). System design is an NP‐complete problem. Systems Engineering, 4(3), 222-229.</a:t>
            </a:r>
          </a:p>
          <a:p>
            <a:r>
              <a:rPr lang="en-US" dirty="0"/>
              <a:t>Fielder, A., </a:t>
            </a:r>
            <a:r>
              <a:rPr lang="en-US" dirty="0" err="1"/>
              <a:t>Panaousis</a:t>
            </a:r>
            <a:r>
              <a:rPr lang="en-US" dirty="0"/>
              <a:t>, E., </a:t>
            </a:r>
            <a:r>
              <a:rPr lang="en-US" dirty="0" err="1"/>
              <a:t>Malacaria</a:t>
            </a:r>
            <a:r>
              <a:rPr lang="en-US" dirty="0"/>
              <a:t>, P., </a:t>
            </a:r>
            <a:r>
              <a:rPr lang="en-US" dirty="0" err="1"/>
              <a:t>Hankin</a:t>
            </a:r>
            <a:r>
              <a:rPr lang="en-US" dirty="0"/>
              <a:t>, C., &amp; </a:t>
            </a:r>
            <a:r>
              <a:rPr lang="en-US" dirty="0" err="1"/>
              <a:t>Smeraldi</a:t>
            </a:r>
            <a:r>
              <a:rPr lang="en-US" dirty="0"/>
              <a:t>, F. (2016). Decision support approaches for cyber security investment. Decision Support Systems, 86, 13-23.</a:t>
            </a:r>
          </a:p>
          <a:p>
            <a:r>
              <a:rPr lang="en-US" dirty="0"/>
              <a:t>Forrester, R., (2017, Jan 20). The Quantum Measurement Problem: Collapse of the Wave Function Explained. Social Science Research Network. http://</a:t>
            </a:r>
            <a:r>
              <a:rPr lang="en-US" dirty="0" err="1"/>
              <a:t>dx.doi.org</a:t>
            </a:r>
            <a:r>
              <a:rPr lang="en-US" dirty="0"/>
              <a:t>/10.2139/ssrn.2901820</a:t>
            </a:r>
          </a:p>
          <a:p>
            <a:r>
              <a:rPr lang="en-US" dirty="0"/>
              <a:t>Fu, C., Liu, J., Wang, H., &amp; Zhi J. (2013, Mar 9). The Improvement of Quantum Genetic Algorithm and Its Application on Function Optimization. Hindawi, 2013. </a:t>
            </a:r>
            <a:r>
              <a:rPr lang="en-US" dirty="0" err="1"/>
              <a:t>dx.doi.org</a:t>
            </a:r>
            <a:r>
              <a:rPr lang="en-US" dirty="0"/>
              <a:t>/10.1155/2013/730749 </a:t>
            </a:r>
          </a:p>
          <a:p>
            <a:r>
              <a:rPr lang="en-US" dirty="0"/>
              <a:t>Garg A., Goyal S. (2017). Vector Sparse Representation of Color Image Using Quaternion Matrix Analysis Based on Genetic Algorithm. Imperial Journal of Interdisciplinary Research, 3(7).</a:t>
            </a:r>
          </a:p>
          <a:p>
            <a:r>
              <a:rPr lang="en-US" dirty="0"/>
              <a:t>IBM Research Editorial Staff. (2018). An Open High-Performance Simulator for Quantum Circuits. IBM Research Blog. Retrieved 5 June 2019, from https://</a:t>
            </a:r>
            <a:r>
              <a:rPr lang="en-US" dirty="0" err="1"/>
              <a:t>www.ibm.com</a:t>
            </a:r>
            <a:r>
              <a:rPr lang="en-US" dirty="0"/>
              <a:t>/blogs/research/2018/05/quantum-circuits/</a:t>
            </a:r>
          </a:p>
          <a:p>
            <a:r>
              <a:rPr lang="en-US" dirty="0"/>
              <a:t>Kucharski, J., Nowotniak, R. (2012). GPU-based tuning of Quantum-Inspired Genetic Algorithm for a Combinatorial Optimization Problem. Bulletin of the Polish Academy of Science, 3(7). doi: 10.2478/v10175-012-0043-4</a:t>
            </a:r>
          </a:p>
          <a:p>
            <a:r>
              <a:rPr lang="en-US" dirty="0"/>
              <a:t>Kucharski, J., Nowotniak, R. (2014, Sept). Higher-Order Quantum-Inspired Genetic Algorithms. IEEE. doi: 10.15439/2014F99</a:t>
            </a:r>
          </a:p>
        </p:txBody>
      </p:sp>
    </p:spTree>
    <p:extLst>
      <p:ext uri="{BB962C8B-B14F-4D97-AF65-F5344CB8AC3E}">
        <p14:creationId xmlns:p14="http://schemas.microsoft.com/office/powerpoint/2010/main" val="64070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6E55A-4FB1-BB48-9193-39F29D43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B67F8-D837-6C4F-A11B-A46D142E4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5238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Mia, M. A. H., Rahman, M. A., &amp; Uddin, M. (2007). E-Banking: Evolution, Status and Prospect. The Cost and Management, 35(1).</a:t>
            </a:r>
          </a:p>
          <a:p>
            <a:r>
              <a:rPr lang="en-US" dirty="0"/>
              <a:t>Mirsky, Y., Mahler, T., </a:t>
            </a:r>
            <a:r>
              <a:rPr lang="en-US" dirty="0" err="1"/>
              <a:t>Shelef</a:t>
            </a:r>
            <a:r>
              <a:rPr lang="en-US" dirty="0"/>
              <a:t>, I., &amp; </a:t>
            </a:r>
            <a:r>
              <a:rPr lang="en-US" dirty="0" err="1"/>
              <a:t>Elovici</a:t>
            </a:r>
            <a:r>
              <a:rPr lang="en-US" dirty="0"/>
              <a:t>, Y. (2019). CT-GAN: Malicious tampering of 3D medical imagery using deep learning. In </a:t>
            </a:r>
            <a:r>
              <a:rPr lang="en-US" i="1" dirty="0"/>
              <a:t>28th {USENIX} Security Symposium ({USENIX} Security 19)</a:t>
            </a:r>
            <a:r>
              <a:rPr lang="en-US" dirty="0"/>
              <a:t> (pp. 461-478).</a:t>
            </a:r>
          </a:p>
          <a:p>
            <a:r>
              <a:rPr lang="en-US" dirty="0"/>
              <a:t>Montanaro, A. (2016). Quantum Algorithms: An Overview. Nature Partner Journals. doi: 10.1038/npjqi.2015.23</a:t>
            </a:r>
          </a:p>
          <a:p>
            <a:r>
              <a:rPr lang="en-US" dirty="0"/>
              <a:t>Neves, J., Miguel, R. (1999). Preventing Premature Convergence to Local Optima in Genetic Algorithms via Random Offspring Generation. Lecture Notes in Computer Science, 1611, 127-136. https://</a:t>
            </a:r>
            <a:r>
              <a:rPr lang="en-US" dirty="0" err="1"/>
              <a:t>doi.org</a:t>
            </a:r>
            <a:r>
              <a:rPr lang="en-US" dirty="0"/>
              <a:t>/10.1007/978-3-540-48765-4\_16</a:t>
            </a:r>
          </a:p>
          <a:p>
            <a:r>
              <a:rPr lang="en-US" dirty="0"/>
              <a:t>Pan, </a:t>
            </a:r>
            <a:r>
              <a:rPr lang="en-US" dirty="0" err="1"/>
              <a:t>Xiaohui</a:t>
            </a:r>
            <a:r>
              <a:rPr lang="en-US" dirty="0"/>
              <a:t> &amp; Zhang, Tao. (2018). Comparison and Analysis of Algorithms for the 0/1 Knapsack Problem. Journal of Physics: Conference Series. 1069. 012024. 10.1088/1742-6596/1069/1/012024. </a:t>
            </a:r>
          </a:p>
          <a:p>
            <a:r>
              <a:rPr lang="en-US" dirty="0" err="1"/>
              <a:t>Rachwald</a:t>
            </a:r>
            <a:r>
              <a:rPr lang="en-US" dirty="0"/>
              <a:t>, R. (2008). Is banking online safer than banking on the corner? Computer Fraud &amp; Security, 2008(3), 11–12. doi:10.1016/s1361-3723(08)70045-9 </a:t>
            </a:r>
          </a:p>
          <a:p>
            <a:r>
              <a:rPr lang="en-US" dirty="0"/>
              <a:t>Rakes, T. R., Deane, J. K., &amp; Paul Rees, L. (2012). IT security planning under uncertainty for high-impact events. Omega, 40(1), 79–88. doi:10.1016/j.omega.2011.03.008 </a:t>
            </a:r>
          </a:p>
          <a:p>
            <a:r>
              <a:rPr lang="en-US" dirty="0"/>
              <a:t>The Copenhagen and Many Worlds Interpretations of Quantum Mechanics. (2019). </a:t>
            </a:r>
            <a:r>
              <a:rPr lang="en-US" dirty="0" err="1"/>
              <a:t>Afriedman.org</a:t>
            </a:r>
            <a:r>
              <a:rPr lang="en-US" dirty="0"/>
              <a:t>. Retrieved 16 October 2019, from http://</a:t>
            </a:r>
            <a:r>
              <a:rPr lang="en-US" dirty="0" err="1"/>
              <a:t>afriedman.org</a:t>
            </a:r>
            <a:r>
              <a:rPr lang="en-US" dirty="0"/>
              <a:t>/</a:t>
            </a:r>
            <a:r>
              <a:rPr lang="en-US" dirty="0" err="1"/>
              <a:t>AndysWebPage</a:t>
            </a:r>
            <a:r>
              <a:rPr lang="en-US" dirty="0"/>
              <a:t>/BSJ/</a:t>
            </a:r>
            <a:r>
              <a:rPr lang="en-US" dirty="0" err="1"/>
              <a:t>CopenhagenManyWorlds.html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91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BD83-A985-2046-A659-B1510D2881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5303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E6CE-4C6F-3C49-9BF9-337A0700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THEORETICAL PROOF (1)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52CE02-8A0B-FB4C-BA9C-65E388B8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47" y="1840884"/>
            <a:ext cx="5772747" cy="4939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3A0D93-5031-0C4B-90F7-2010A2C6087B}"/>
              </a:ext>
            </a:extLst>
          </p:cNvPr>
          <p:cNvSpPr/>
          <p:nvPr/>
        </p:nvSpPr>
        <p:spPr>
          <a:xfrm>
            <a:off x="3428999" y="2487984"/>
            <a:ext cx="5568043" cy="287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B23BE-7E65-A444-8C49-B7BA82AFD612}"/>
              </a:ext>
            </a:extLst>
          </p:cNvPr>
          <p:cNvSpPr/>
          <p:nvPr/>
        </p:nvSpPr>
        <p:spPr>
          <a:xfrm>
            <a:off x="3428999" y="2787941"/>
            <a:ext cx="5568042" cy="943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6A825-7E2F-4C43-A4CB-628033A08A7E}"/>
              </a:ext>
            </a:extLst>
          </p:cNvPr>
          <p:cNvSpPr/>
          <p:nvPr/>
        </p:nvSpPr>
        <p:spPr>
          <a:xfrm>
            <a:off x="3437163" y="3731079"/>
            <a:ext cx="5559878" cy="616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8A7FB2-5315-E249-9211-253D88004481}"/>
              </a:ext>
            </a:extLst>
          </p:cNvPr>
          <p:cNvSpPr/>
          <p:nvPr/>
        </p:nvSpPr>
        <p:spPr>
          <a:xfrm>
            <a:off x="3449108" y="4353525"/>
            <a:ext cx="5559878" cy="287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774C6-D729-4347-822E-649AD1DC8E2E}"/>
              </a:ext>
            </a:extLst>
          </p:cNvPr>
          <p:cNvSpPr/>
          <p:nvPr/>
        </p:nvSpPr>
        <p:spPr>
          <a:xfrm>
            <a:off x="3449107" y="4639437"/>
            <a:ext cx="5571823" cy="1981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3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B91E-ADB0-F244-AF68-423BC47C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-- theoretical proof (2)</a:t>
            </a: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2A19804D-2C62-2848-867F-9B83692C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70" y="1960777"/>
            <a:ext cx="4883059" cy="46522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51178D-88B2-F24C-8C01-FF173A7B27B2}"/>
              </a:ext>
            </a:extLst>
          </p:cNvPr>
          <p:cNvSpPr/>
          <p:nvPr/>
        </p:nvSpPr>
        <p:spPr>
          <a:xfrm>
            <a:off x="3829050" y="2383971"/>
            <a:ext cx="4629150" cy="563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04395-7959-1646-BB89-E828BA816DAE}"/>
              </a:ext>
            </a:extLst>
          </p:cNvPr>
          <p:cNvSpPr/>
          <p:nvPr/>
        </p:nvSpPr>
        <p:spPr>
          <a:xfrm>
            <a:off x="3829050" y="2947307"/>
            <a:ext cx="4629150" cy="481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A8582D-A8F6-1040-BCF5-506F32FD7055}"/>
              </a:ext>
            </a:extLst>
          </p:cNvPr>
          <p:cNvSpPr/>
          <p:nvPr/>
        </p:nvSpPr>
        <p:spPr>
          <a:xfrm>
            <a:off x="3829050" y="3429000"/>
            <a:ext cx="4629150" cy="293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E7EA99-120B-A244-9CC5-C5D589D8FF0F}"/>
              </a:ext>
            </a:extLst>
          </p:cNvPr>
          <p:cNvSpPr/>
          <p:nvPr/>
        </p:nvSpPr>
        <p:spPr>
          <a:xfrm>
            <a:off x="3829050" y="3722914"/>
            <a:ext cx="4629150" cy="1053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16F871-5491-534F-BBF1-9A487D307161}"/>
              </a:ext>
            </a:extLst>
          </p:cNvPr>
          <p:cNvSpPr/>
          <p:nvPr/>
        </p:nvSpPr>
        <p:spPr>
          <a:xfrm>
            <a:off x="3829050" y="4776107"/>
            <a:ext cx="4629150" cy="2694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327025-F266-6D44-93F4-CFFBD715A0E2}"/>
              </a:ext>
            </a:extLst>
          </p:cNvPr>
          <p:cNvSpPr/>
          <p:nvPr/>
        </p:nvSpPr>
        <p:spPr>
          <a:xfrm>
            <a:off x="3829050" y="5045529"/>
            <a:ext cx="462915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9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B60D-D866-424C-8352-03B3EA6C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theoretical proof (3)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433EA-FBD6-4844-88E0-8DE738E86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00" y="2059491"/>
            <a:ext cx="7100599" cy="4404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64F00D-66D9-E14F-83EC-567C5CBFA939}"/>
              </a:ext>
            </a:extLst>
          </p:cNvPr>
          <p:cNvSpPr/>
          <p:nvPr/>
        </p:nvSpPr>
        <p:spPr>
          <a:xfrm>
            <a:off x="2849336" y="2694214"/>
            <a:ext cx="6580414" cy="824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DDD0E-A8DE-464D-AFB7-5B202DB4FAF4}"/>
              </a:ext>
            </a:extLst>
          </p:cNvPr>
          <p:cNvSpPr/>
          <p:nvPr/>
        </p:nvSpPr>
        <p:spPr>
          <a:xfrm>
            <a:off x="2849336" y="3518807"/>
            <a:ext cx="6580414" cy="359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0580C-CAC1-F54F-AE06-6FD74FD66977}"/>
              </a:ext>
            </a:extLst>
          </p:cNvPr>
          <p:cNvSpPr/>
          <p:nvPr/>
        </p:nvSpPr>
        <p:spPr>
          <a:xfrm>
            <a:off x="2849336" y="3878036"/>
            <a:ext cx="6580414" cy="383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8E734-4C14-CB4E-9AC3-5F134936DBB5}"/>
              </a:ext>
            </a:extLst>
          </p:cNvPr>
          <p:cNvSpPr/>
          <p:nvPr/>
        </p:nvSpPr>
        <p:spPr>
          <a:xfrm>
            <a:off x="2849336" y="4261910"/>
            <a:ext cx="6580414" cy="399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0CE1B1-ED05-4D4A-9866-2AD000CBD247}"/>
              </a:ext>
            </a:extLst>
          </p:cNvPr>
          <p:cNvSpPr/>
          <p:nvPr/>
        </p:nvSpPr>
        <p:spPr>
          <a:xfrm>
            <a:off x="2849336" y="4661807"/>
            <a:ext cx="6580414" cy="1494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6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4EAE-D8FB-394A-A055-51F445BD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prominence of medical hacks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4B5AA-78E6-1D43-B9EA-5C9D8199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07" y="1945008"/>
            <a:ext cx="4726387" cy="4268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8ECB4-3616-3D4A-86DD-B3352C0AC177}"/>
              </a:ext>
            </a:extLst>
          </p:cNvPr>
          <p:cNvSpPr txBox="1"/>
          <p:nvPr/>
        </p:nvSpPr>
        <p:spPr>
          <a:xfrm>
            <a:off x="2324181" y="6213568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All Images from Mirsky et 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AAFAA-3A3E-6341-8C70-AFFC305F0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2358438"/>
            <a:ext cx="9321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F017-C57C-4B4B-8CD9-DB89DC7C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Data – financial ruin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E6335B-AA20-BA43-B6E5-2CB4586946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32465" y="2131173"/>
            <a:ext cx="4327070" cy="4021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0EFDE-1C57-C044-A032-F98B1973059D}"/>
              </a:ext>
            </a:extLst>
          </p:cNvPr>
          <p:cNvSpPr txBox="1"/>
          <p:nvPr/>
        </p:nvSpPr>
        <p:spPr>
          <a:xfrm>
            <a:off x="2763612" y="6382828"/>
            <a:ext cx="2337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All Images from Mirsky et al.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05C9B-A4CD-0B4E-A7C9-B0B0CF581F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60989" y="2361199"/>
            <a:ext cx="4327070" cy="4021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2BDA4-D9DA-8D42-85C4-C8E6998D5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332" y="3056899"/>
            <a:ext cx="4325746" cy="2632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E6ED9A-1DB2-7D41-B7F3-06C0F10302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3779" y="2915992"/>
            <a:ext cx="3357314" cy="2387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CA399-4D90-A045-9C21-82248EC28D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76" t="6250" r="19560" b="9028"/>
          <a:stretch/>
        </p:blipFill>
        <p:spPr>
          <a:xfrm>
            <a:off x="4003215" y="2915992"/>
            <a:ext cx="3372305" cy="2350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42E494-381C-1B45-A203-BA4B91314C12}"/>
              </a:ext>
            </a:extLst>
          </p:cNvPr>
          <p:cNvSpPr/>
          <p:nvPr/>
        </p:nvSpPr>
        <p:spPr>
          <a:xfrm>
            <a:off x="7678661" y="535145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https://www.nytimes.com/2017/09/07/business/equifax-cyberattack.html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57EF4-A8A2-574D-96F7-A77252C5D473}"/>
              </a:ext>
            </a:extLst>
          </p:cNvPr>
          <p:cNvSpPr/>
          <p:nvPr/>
        </p:nvSpPr>
        <p:spPr>
          <a:xfrm>
            <a:off x="3957015" y="5265046"/>
            <a:ext cx="34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https://www.nbcnews.com/tech/security/under-armour-says-data-hacked-150m-myfitnesspal-app-accounts-n861406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BD3C68-257D-1E46-95E8-EF36FE380490}"/>
              </a:ext>
            </a:extLst>
          </p:cNvPr>
          <p:cNvSpPr/>
          <p:nvPr/>
        </p:nvSpPr>
        <p:spPr>
          <a:xfrm>
            <a:off x="386818" y="5351450"/>
            <a:ext cx="3234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https://money.cnn.com/2017/10/03/technology/business/yahoo-breach-3-billion-accounts/index.html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E8276C-D427-8C4D-B7BF-FFD0D8C13C26}"/>
              </a:ext>
            </a:extLst>
          </p:cNvPr>
          <p:cNvSpPr txBox="1">
            <a:spLocks/>
          </p:cNvSpPr>
          <p:nvPr/>
        </p:nvSpPr>
        <p:spPr>
          <a:xfrm>
            <a:off x="581192" y="69164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value of data – life or death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D448F-DDED-2D49-B46B-E0C05A2E0646}"/>
              </a:ext>
            </a:extLst>
          </p:cNvPr>
          <p:cNvSpPr txBox="1"/>
          <p:nvPr/>
        </p:nvSpPr>
        <p:spPr>
          <a:xfrm>
            <a:off x="4003214" y="2246981"/>
            <a:ext cx="20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Normal 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2AE69-D5B0-0840-A93D-059FFA37F8DB}"/>
              </a:ext>
            </a:extLst>
          </p:cNvPr>
          <p:cNvSpPr txBox="1"/>
          <p:nvPr/>
        </p:nvSpPr>
        <p:spPr>
          <a:xfrm>
            <a:off x="7324889" y="2241837"/>
            <a:ext cx="186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Altered Scan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D53BB-9EE0-1D4D-8C23-5097F2607C6B}"/>
              </a:ext>
            </a:extLst>
          </p:cNvPr>
          <p:cNvSpPr/>
          <p:nvPr/>
        </p:nvSpPr>
        <p:spPr>
          <a:xfrm>
            <a:off x="178715" y="2294627"/>
            <a:ext cx="3678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“Every single Yahoo account was hacked -- 3 billion in all” - CNN</a:t>
            </a:r>
            <a:endParaRPr lang="en-US" sz="160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B7FE7E-7612-354C-9982-34ACFA5DD7AF}"/>
              </a:ext>
            </a:extLst>
          </p:cNvPr>
          <p:cNvSpPr/>
          <p:nvPr/>
        </p:nvSpPr>
        <p:spPr>
          <a:xfrm>
            <a:off x="2668262" y="2426503"/>
            <a:ext cx="3678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“Under Armor says data hacked from 150 million MyFitnessPal Accounts” - NBC</a:t>
            </a:r>
            <a:endParaRPr lang="en-US" sz="1600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4B8D4D-035F-2F4C-B4C6-CCFE12DB0BE2}"/>
              </a:ext>
            </a:extLst>
          </p:cNvPr>
          <p:cNvSpPr/>
          <p:nvPr/>
        </p:nvSpPr>
        <p:spPr>
          <a:xfrm>
            <a:off x="6393367" y="2845122"/>
            <a:ext cx="44381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</a:rPr>
              <a:t>“Equifax Says Cyberattack May Have Affected 143 million in the US” – New York Times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68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579 L -0.24167 -0.0002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27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685 0 " pathEditMode="relative" ptsTypes="AA">
                                      <p:cBhvr>
                                        <p:cTn id="6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6" grpId="0"/>
      <p:bldP spid="7" grpId="0"/>
      <p:bldP spid="14" grpId="0"/>
      <p:bldP spid="15" grpId="0"/>
      <p:bldP spid="3" grpId="0"/>
      <p:bldP spid="3" grpId="1"/>
      <p:bldP spid="10" grpId="0"/>
      <p:bldP spid="11" grpId="0"/>
      <p:bldP spid="11" grpId="1"/>
      <p:bldP spid="16" grpId="0"/>
      <p:bldP spid="16" grpId="1"/>
      <p:bldP spid="17" grpId="0"/>
      <p:bldP spid="1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2A66-86BD-F942-9963-696A382B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other types of hacks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8F4D3-C961-F84B-8B8A-8519C4BA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61" y="2931104"/>
            <a:ext cx="4625803" cy="2407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5608C-DB35-B94A-A6A9-67D34F70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279" y="2564175"/>
            <a:ext cx="4807366" cy="31776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9D5DC3-7327-404D-8003-49E098B8BA4D}"/>
              </a:ext>
            </a:extLst>
          </p:cNvPr>
          <p:cNvSpPr/>
          <p:nvPr/>
        </p:nvSpPr>
        <p:spPr>
          <a:xfrm>
            <a:off x="6593061" y="608704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5"/>
              </a:rPr>
              <a:t>https://thehackernews.com/2017/09/equifax-credit-report-hack.html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10B88-8D90-D04E-915B-3D0D329444CD}"/>
              </a:ext>
            </a:extLst>
          </p:cNvPr>
          <p:cNvSpPr txBox="1"/>
          <p:nvPr/>
        </p:nvSpPr>
        <p:spPr>
          <a:xfrm>
            <a:off x="973136" y="3562558"/>
            <a:ext cx="5208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Russian Hackers Selling Access to US Government’s Internal Network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Opening Price is $60,000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CEEF9-11B8-E84F-80E5-414F821FC042}"/>
              </a:ext>
            </a:extLst>
          </p:cNvPr>
          <p:cNvSpPr/>
          <p:nvPr/>
        </p:nvSpPr>
        <p:spPr>
          <a:xfrm>
            <a:off x="1189416" y="5223457"/>
            <a:ext cx="26148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hlinkClick r:id="rId6"/>
              </a:rPr>
              <a:t>https://krebsonsecurity.com/tag/miracle-systems-llc/</a:t>
            </a:r>
            <a:endParaRPr 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687357-DADA-A646-8BAD-A884EB6D7292}"/>
              </a:ext>
            </a:extLst>
          </p:cNvPr>
          <p:cNvSpPr txBox="1"/>
          <p:nvPr/>
        </p:nvSpPr>
        <p:spPr>
          <a:xfrm>
            <a:off x="756234" y="2392925"/>
            <a:ext cx="52083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Iranian Based Hackers (Iridium) hacked into Citrix Network 10 years ago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Recently, stole 6 terabytes of government data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Names, Social Security Numbers, and Financial Information Stolen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907E7-F695-0B4D-BEDF-039C9F0F9F40}"/>
              </a:ext>
            </a:extLst>
          </p:cNvPr>
          <p:cNvSpPr/>
          <p:nvPr/>
        </p:nvSpPr>
        <p:spPr>
          <a:xfrm>
            <a:off x="756234" y="594774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7"/>
              </a:rPr>
              <a:t>https://www.sdxcentral.com/articles/news/citrix-internal-network-hacked-by-international-criminals/2019/03/</a:t>
            </a:r>
            <a:endParaRPr lang="en-US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39622E-074E-9F45-BE00-F46562888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7759" y="2770075"/>
            <a:ext cx="5222332" cy="3177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83C4B3-1E79-F34C-B5FD-847CFCD65B99}"/>
              </a:ext>
            </a:extLst>
          </p:cNvPr>
          <p:cNvSpPr txBox="1"/>
          <p:nvPr/>
        </p:nvSpPr>
        <p:spPr>
          <a:xfrm>
            <a:off x="756234" y="3030549"/>
            <a:ext cx="5208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Hackers Stole Personal Information of 147.7 million Americans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Customer Names, Social Security Info,  Addresses of Half the US Population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B03596-BEA1-5E40-B1FE-358F49C9911C}"/>
              </a:ext>
            </a:extLst>
          </p:cNvPr>
          <p:cNvSpPr/>
          <p:nvPr/>
        </p:nvSpPr>
        <p:spPr>
          <a:xfrm>
            <a:off x="706094" y="541845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9"/>
              </a:rPr>
              <a:t>https://www.cnet.com/news/equifaxs-hack-one-year-later-a-look-back-at-how-it-happened-and-whats-changed/</a:t>
            </a:r>
            <a:endParaRPr lang="en-US" sz="9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066C99-9E01-554F-9F17-8A147E5948FC}"/>
              </a:ext>
            </a:extLst>
          </p:cNvPr>
          <p:cNvCxnSpPr>
            <a:cxnSpLocks/>
          </p:cNvCxnSpPr>
          <p:nvPr/>
        </p:nvCxnSpPr>
        <p:spPr>
          <a:xfrm>
            <a:off x="5857103" y="3109296"/>
            <a:ext cx="0" cy="639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BCF4A3-38FC-274D-9A91-6DC5970E906D}"/>
              </a:ext>
            </a:extLst>
          </p:cNvPr>
          <p:cNvCxnSpPr>
            <a:cxnSpLocks/>
          </p:cNvCxnSpPr>
          <p:nvPr/>
        </p:nvCxnSpPr>
        <p:spPr>
          <a:xfrm flipV="1">
            <a:off x="3192811" y="4807949"/>
            <a:ext cx="1449472" cy="54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3CA4EF-BA84-094D-9E61-3BACF514EC5D}"/>
              </a:ext>
            </a:extLst>
          </p:cNvPr>
          <p:cNvCxnSpPr>
            <a:cxnSpLocks/>
          </p:cNvCxnSpPr>
          <p:nvPr/>
        </p:nvCxnSpPr>
        <p:spPr>
          <a:xfrm flipH="1" flipV="1">
            <a:off x="7135357" y="4807949"/>
            <a:ext cx="1712901" cy="47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84F20C9-5A37-BB47-A82F-E03058E565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5944" y="3867980"/>
            <a:ext cx="2262317" cy="15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0.00092 L -0.24831 -0.2324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45 -0.0095 L 0.11484 0.17291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912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0741 L -0.61002 0.15625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59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7" grpId="0"/>
      <p:bldP spid="7" grpId="1"/>
      <p:bldP spid="8" grpId="0"/>
      <p:bldP spid="12" grpId="0"/>
      <p:bldP spid="12" grpId="1"/>
      <p:bldP spid="9" grpId="0"/>
      <p:bldP spid="9" grpId="1"/>
      <p:bldP spid="15" grpId="0"/>
      <p:bldP spid="15" grpId="1"/>
      <p:bldP spid="16" grpId="0"/>
      <p:bldP spid="1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BB2B-A43D-2949-A59D-0AAA6248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table abstraction removed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86A65-3D5F-8046-A76F-0B665537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79"/>
          <a:stretch/>
        </p:blipFill>
        <p:spPr>
          <a:xfrm>
            <a:off x="3286609" y="3971897"/>
            <a:ext cx="6402801" cy="2586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D3B66-0C4E-644C-AF82-AC464FA17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93" y="2125191"/>
            <a:ext cx="8106032" cy="1631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FD40F-B7A2-1845-BF76-3FBAF8A0D546}"/>
              </a:ext>
            </a:extLst>
          </p:cNvPr>
          <p:cNvSpPr txBox="1"/>
          <p:nvPr/>
        </p:nvSpPr>
        <p:spPr>
          <a:xfrm>
            <a:off x="2524754" y="3756453"/>
            <a:ext cx="3830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Rakes et al. (Citations)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A0E02-7C61-7447-B79C-E21AF1F11798}"/>
              </a:ext>
            </a:extLst>
          </p:cNvPr>
          <p:cNvSpPr txBox="1"/>
          <p:nvPr/>
        </p:nvSpPr>
        <p:spPr>
          <a:xfrm>
            <a:off x="3715265" y="6558677"/>
            <a:ext cx="4184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https://www.knowbe4.com/hubfs/2018ThreatImpactandEndpointProtectionReport.pdf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18615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DDC3A-1A27-8442-8003-91DECB1B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full explanation of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2EB7AC-4EE1-C047-AF0F-7A3584AC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88" y="2558097"/>
            <a:ext cx="8838623" cy="3430341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EDDE3F19-2239-1D41-AB4A-9C9F075ABA85}"/>
              </a:ext>
            </a:extLst>
          </p:cNvPr>
          <p:cNvSpPr/>
          <p:nvPr/>
        </p:nvSpPr>
        <p:spPr>
          <a:xfrm>
            <a:off x="3238575" y="3369275"/>
            <a:ext cx="642551" cy="2158313"/>
          </a:xfrm>
          <a:prstGeom prst="frame">
            <a:avLst>
              <a:gd name="adj1" fmla="val 1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CAC604B-E5C5-3549-A39F-205963CD4D18}"/>
              </a:ext>
            </a:extLst>
          </p:cNvPr>
          <p:cNvSpPr/>
          <p:nvPr/>
        </p:nvSpPr>
        <p:spPr>
          <a:xfrm>
            <a:off x="3220995" y="3369276"/>
            <a:ext cx="4992129" cy="304800"/>
          </a:xfrm>
          <a:prstGeom prst="frame">
            <a:avLst>
              <a:gd name="adj1" fmla="val 1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DE409EA-9054-6A49-91B6-5A2BA0FB02BA}"/>
              </a:ext>
            </a:extLst>
          </p:cNvPr>
          <p:cNvSpPr/>
          <p:nvPr/>
        </p:nvSpPr>
        <p:spPr>
          <a:xfrm>
            <a:off x="3220995" y="3369277"/>
            <a:ext cx="642551" cy="304800"/>
          </a:xfrm>
          <a:prstGeom prst="frame">
            <a:avLst>
              <a:gd name="adj1" fmla="val 14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D3CAE077-C64C-0F40-A582-47A1A186E542}"/>
              </a:ext>
            </a:extLst>
          </p:cNvPr>
          <p:cNvSpPr/>
          <p:nvPr/>
        </p:nvSpPr>
        <p:spPr>
          <a:xfrm>
            <a:off x="8213124" y="3097428"/>
            <a:ext cx="2265406" cy="2397211"/>
          </a:xfrm>
          <a:prstGeom prst="frame">
            <a:avLst>
              <a:gd name="adj1" fmla="val 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3B1AA2-790C-CB41-A585-57D7501ACA89}"/>
              </a:ext>
            </a:extLst>
          </p:cNvPr>
          <p:cNvSpPr/>
          <p:nvPr/>
        </p:nvSpPr>
        <p:spPr>
          <a:xfrm>
            <a:off x="8929226" y="3130378"/>
            <a:ext cx="794663" cy="233130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80EB5F-D19A-054D-9D31-E3BAC6542567}"/>
              </a:ext>
            </a:extLst>
          </p:cNvPr>
          <p:cNvSpPr txBox="1"/>
          <p:nvPr/>
        </p:nvSpPr>
        <p:spPr>
          <a:xfrm>
            <a:off x="1729579" y="6449288"/>
            <a:ext cx="3781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images from Rakes et. al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C4DEED9-FAD8-4C4D-8F3A-2ACE6159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6" y="1911219"/>
            <a:ext cx="1206668" cy="145805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89F7689-6D8F-A940-90F0-AEA9739D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915" y="2677617"/>
            <a:ext cx="4573789" cy="3652543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1403D24C-9A9A-CE47-A705-402E4BA088F5}"/>
              </a:ext>
            </a:extLst>
          </p:cNvPr>
          <p:cNvSpPr/>
          <p:nvPr/>
        </p:nvSpPr>
        <p:spPr>
          <a:xfrm>
            <a:off x="7594190" y="3436853"/>
            <a:ext cx="412623" cy="708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14277F7-6F72-AC43-BB57-05A938447E10}"/>
              </a:ext>
            </a:extLst>
          </p:cNvPr>
          <p:cNvSpPr/>
          <p:nvPr/>
        </p:nvSpPr>
        <p:spPr>
          <a:xfrm>
            <a:off x="4683965" y="3017417"/>
            <a:ext cx="412623" cy="246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7B8FC29-BF5E-1D4A-80C1-E3CA684BB50C}"/>
              </a:ext>
            </a:extLst>
          </p:cNvPr>
          <p:cNvSpPr/>
          <p:nvPr/>
        </p:nvSpPr>
        <p:spPr>
          <a:xfrm>
            <a:off x="4826568" y="3123575"/>
            <a:ext cx="2144416" cy="1623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26529D6-FA9A-3D4A-A040-AD058B06B7AB}"/>
              </a:ext>
            </a:extLst>
          </p:cNvPr>
          <p:cNvSpPr/>
          <p:nvPr/>
        </p:nvSpPr>
        <p:spPr>
          <a:xfrm>
            <a:off x="6497021" y="3918119"/>
            <a:ext cx="803188" cy="1623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08205DA-E909-F042-AE3B-075BFE0C9E70}"/>
              </a:ext>
            </a:extLst>
          </p:cNvPr>
          <p:cNvCxnSpPr>
            <a:cxnSpLocks/>
          </p:cNvCxnSpPr>
          <p:nvPr/>
        </p:nvCxnSpPr>
        <p:spPr>
          <a:xfrm>
            <a:off x="4017432" y="3519467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4CFD4D-9FC0-D847-A9D5-813F12E7BB51}"/>
              </a:ext>
            </a:extLst>
          </p:cNvPr>
          <p:cNvCxnSpPr>
            <a:cxnSpLocks/>
          </p:cNvCxnSpPr>
          <p:nvPr/>
        </p:nvCxnSpPr>
        <p:spPr>
          <a:xfrm>
            <a:off x="3955649" y="3185835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841C789-DFE5-9841-B492-53D829ABE6A5}"/>
              </a:ext>
            </a:extLst>
          </p:cNvPr>
          <p:cNvCxnSpPr>
            <a:cxnSpLocks/>
          </p:cNvCxnSpPr>
          <p:nvPr/>
        </p:nvCxnSpPr>
        <p:spPr>
          <a:xfrm>
            <a:off x="3955649" y="3844862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10CB84F-9EFD-6640-99D4-39354EE531E7}"/>
              </a:ext>
            </a:extLst>
          </p:cNvPr>
          <p:cNvCxnSpPr>
            <a:cxnSpLocks/>
          </p:cNvCxnSpPr>
          <p:nvPr/>
        </p:nvCxnSpPr>
        <p:spPr>
          <a:xfrm>
            <a:off x="3955649" y="4170255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FFC2292-0352-834A-9AC6-BA5D444A37A0}"/>
              </a:ext>
            </a:extLst>
          </p:cNvPr>
          <p:cNvCxnSpPr>
            <a:cxnSpLocks/>
          </p:cNvCxnSpPr>
          <p:nvPr/>
        </p:nvCxnSpPr>
        <p:spPr>
          <a:xfrm>
            <a:off x="3955649" y="4503889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2C023A-08BF-7744-B856-0AF3F5F3110E}"/>
              </a:ext>
            </a:extLst>
          </p:cNvPr>
          <p:cNvCxnSpPr>
            <a:cxnSpLocks/>
          </p:cNvCxnSpPr>
          <p:nvPr/>
        </p:nvCxnSpPr>
        <p:spPr>
          <a:xfrm>
            <a:off x="3955649" y="4833403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8F1FB89-AB1A-A74E-92B9-DD0EEA901C17}"/>
              </a:ext>
            </a:extLst>
          </p:cNvPr>
          <p:cNvCxnSpPr>
            <a:cxnSpLocks/>
          </p:cNvCxnSpPr>
          <p:nvPr/>
        </p:nvCxnSpPr>
        <p:spPr>
          <a:xfrm>
            <a:off x="3955649" y="5162916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0850C06-2184-7E41-88DD-BD418F22B25A}"/>
              </a:ext>
            </a:extLst>
          </p:cNvPr>
          <p:cNvCxnSpPr>
            <a:cxnSpLocks/>
          </p:cNvCxnSpPr>
          <p:nvPr/>
        </p:nvCxnSpPr>
        <p:spPr>
          <a:xfrm>
            <a:off x="3972125" y="5492430"/>
            <a:ext cx="353844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9" name="Donut 118">
            <a:extLst>
              <a:ext uri="{FF2B5EF4-FFF2-40B4-BE49-F238E27FC236}">
                <a16:creationId xmlns:a16="http://schemas.microsoft.com/office/drawing/2014/main" id="{C835C64D-D0B7-364A-BA06-87A11DDA0348}"/>
              </a:ext>
            </a:extLst>
          </p:cNvPr>
          <p:cNvSpPr/>
          <p:nvPr/>
        </p:nvSpPr>
        <p:spPr>
          <a:xfrm>
            <a:off x="4396371" y="4676633"/>
            <a:ext cx="1231558" cy="1624689"/>
          </a:xfrm>
          <a:prstGeom prst="donut">
            <a:avLst>
              <a:gd name="adj" fmla="val 20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F942C-10AF-D048-AFEA-8FC558E78BEF}"/>
              </a:ext>
            </a:extLst>
          </p:cNvPr>
          <p:cNvSpPr/>
          <p:nvPr/>
        </p:nvSpPr>
        <p:spPr>
          <a:xfrm>
            <a:off x="393749" y="1906569"/>
            <a:ext cx="11198382" cy="47535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nimal&#10;&#10;Description automatically generated">
            <a:extLst>
              <a:ext uri="{FF2B5EF4-FFF2-40B4-BE49-F238E27FC236}">
                <a16:creationId xmlns:a16="http://schemas.microsoft.com/office/drawing/2014/main" id="{C030576E-1580-E24F-8638-24DF34CC7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868" y="2438932"/>
            <a:ext cx="4510261" cy="34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8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05273 -1.11111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5339 4.07407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4" grpId="1" animBg="1"/>
      <p:bldP spid="14" grpId="2" animBg="1"/>
      <p:bldP spid="16" grpId="0" animBg="1"/>
      <p:bldP spid="16" grpId="1" animBg="1"/>
      <p:bldP spid="17" grpId="0" animBg="1"/>
      <p:bldP spid="17" grpId="1" animBg="1"/>
      <p:bldP spid="107" grpId="0" animBg="1"/>
      <p:bldP spid="108" grpId="0" animBg="1"/>
      <p:bldP spid="109" grpId="0" animBg="1"/>
      <p:bldP spid="110" grpId="0" animBg="1"/>
      <p:bldP spid="119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49E5-E411-1E41-B7F2-6CE08AF5A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just the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B53EB-3308-F648-819F-90B62893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72" y="2459290"/>
            <a:ext cx="9391135" cy="36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82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0C920-EE25-F545-BF68-56A3F667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how IBM quantum computer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34233-D2FB-354A-807C-4F511D16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58" y="2780959"/>
            <a:ext cx="5484091" cy="3071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4D0B7B-3025-314E-9645-EDD58034E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1" y="2070845"/>
            <a:ext cx="2157594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3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9DE5-9222-054B-8090-36DB1AB6C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choosing size of think-tank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34DCA-B0E2-0843-A2ED-0A53354AA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27"/>
          <a:stretch/>
        </p:blipFill>
        <p:spPr>
          <a:xfrm>
            <a:off x="1020125" y="2040907"/>
            <a:ext cx="2775709" cy="1217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9DB85F-B29F-6743-A661-6591E41E0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85"/>
          <a:stretch/>
        </p:blipFill>
        <p:spPr>
          <a:xfrm>
            <a:off x="4036550" y="2040906"/>
            <a:ext cx="2667782" cy="1217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A29A6-86AC-3142-8864-537D3EA6A370}"/>
              </a:ext>
            </a:extLst>
          </p:cNvPr>
          <p:cNvSpPr txBox="1"/>
          <p:nvPr/>
        </p:nvSpPr>
        <p:spPr>
          <a:xfrm>
            <a:off x="8733548" y="2188014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Quantum Chromosomes, Old Knapsack Weight Cap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9EEFC-06D0-AB4E-8C65-E8ED0BC82D5C}"/>
              </a:ext>
            </a:extLst>
          </p:cNvPr>
          <p:cNvCxnSpPr>
            <a:cxnSpLocks/>
          </p:cNvCxnSpPr>
          <p:nvPr/>
        </p:nvCxnSpPr>
        <p:spPr>
          <a:xfrm flipH="1">
            <a:off x="7192848" y="2649679"/>
            <a:ext cx="12275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C0D2478-5F97-5A4A-814A-6260C1AD6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80"/>
          <a:stretch/>
        </p:blipFill>
        <p:spPr>
          <a:xfrm>
            <a:off x="8558184" y="3711150"/>
            <a:ext cx="2756286" cy="138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F84C1-4E6A-BD46-8027-DC0744B39F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43"/>
          <a:stretch/>
        </p:blipFill>
        <p:spPr>
          <a:xfrm>
            <a:off x="5649759" y="3799415"/>
            <a:ext cx="2629107" cy="1300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33839F-F072-4644-B06D-6194088E9680}"/>
              </a:ext>
            </a:extLst>
          </p:cNvPr>
          <p:cNvSpPr txBox="1"/>
          <p:nvPr/>
        </p:nvSpPr>
        <p:spPr>
          <a:xfrm>
            <a:off x="581192" y="3974078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Quantum Chromosomes, New Knapsack Weight Cap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44CA51-70E1-FB4A-8587-1D89A2A7080D}"/>
              </a:ext>
            </a:extLst>
          </p:cNvPr>
          <p:cNvCxnSpPr>
            <a:cxnSpLocks/>
          </p:cNvCxnSpPr>
          <p:nvPr/>
        </p:nvCxnSpPr>
        <p:spPr>
          <a:xfrm>
            <a:off x="3485143" y="4449597"/>
            <a:ext cx="188529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CD50E7F-1D70-7E44-8D40-95275F77D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36" y="5386850"/>
            <a:ext cx="4298887" cy="12771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58EFD-BBA6-3B43-A954-36F894DD3205}"/>
              </a:ext>
            </a:extLst>
          </p:cNvPr>
          <p:cNvSpPr txBox="1"/>
          <p:nvPr/>
        </p:nvSpPr>
        <p:spPr>
          <a:xfrm>
            <a:off x="9163608" y="5563779"/>
            <a:ext cx="269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Quantum Chromosomes, New Knapsack Weight Cap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BF1083-2E2A-4E4A-AE84-4E61E9486778}"/>
              </a:ext>
            </a:extLst>
          </p:cNvPr>
          <p:cNvCxnSpPr>
            <a:cxnSpLocks/>
          </p:cNvCxnSpPr>
          <p:nvPr/>
        </p:nvCxnSpPr>
        <p:spPr>
          <a:xfrm flipH="1" flipV="1">
            <a:off x="8069669" y="6011353"/>
            <a:ext cx="876822" cy="14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511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CA99-3BB4-B84A-A7EB-13FF87E80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rakes et al. linear model</a:t>
            </a: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566205BD-928F-514A-89FA-8559CFFA3740}"/>
              </a:ext>
            </a:extLst>
          </p:cNvPr>
          <p:cNvSpPr/>
          <p:nvPr/>
        </p:nvSpPr>
        <p:spPr>
          <a:xfrm>
            <a:off x="2006600" y="2658534"/>
            <a:ext cx="8178800" cy="2895600"/>
          </a:xfrm>
          <a:prstGeom prst="donut">
            <a:avLst>
              <a:gd name="adj" fmla="val 77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67048-D69C-6541-A068-EFA455AAA1FF}"/>
              </a:ext>
            </a:extLst>
          </p:cNvPr>
          <p:cNvSpPr txBox="1"/>
          <p:nvPr/>
        </p:nvSpPr>
        <p:spPr>
          <a:xfrm>
            <a:off x="3475566" y="3783168"/>
            <a:ext cx="524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IT Security Planning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024C43-14C2-1247-BEB4-14B36789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859" y="3179726"/>
            <a:ext cx="5774279" cy="1853214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3E9AC736-9154-E049-A49F-44C40C3BC93A}"/>
              </a:ext>
            </a:extLst>
          </p:cNvPr>
          <p:cNvSpPr/>
          <p:nvPr/>
        </p:nvSpPr>
        <p:spPr>
          <a:xfrm>
            <a:off x="4487333" y="4351867"/>
            <a:ext cx="4123267" cy="4148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22007-BEFE-DC41-8988-F03A5DB0F00E}"/>
              </a:ext>
            </a:extLst>
          </p:cNvPr>
          <p:cNvSpPr txBox="1"/>
          <p:nvPr/>
        </p:nvSpPr>
        <p:spPr>
          <a:xfrm>
            <a:off x="960965" y="2473160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  P</a:t>
            </a:r>
            <a:r>
              <a:rPr lang="en-US" sz="2400" baseline="-25000" dirty="0"/>
              <a:t>i</a:t>
            </a:r>
            <a:r>
              <a:rPr lang="en-US" sz="2400" dirty="0"/>
              <a:t> = (1 – Y</a:t>
            </a:r>
            <a:r>
              <a:rPr lang="en-US" sz="2400" baseline="-25000" dirty="0"/>
              <a:t>1</a:t>
            </a:r>
            <a:r>
              <a:rPr lang="en-US" sz="2400" dirty="0"/>
              <a:t>e</a:t>
            </a:r>
            <a:r>
              <a:rPr lang="en-US" sz="2400" baseline="-25000" dirty="0"/>
              <a:t>11</a:t>
            </a:r>
            <a:r>
              <a:rPr lang="en-US" sz="2400" dirty="0"/>
              <a:t>)(1 – Y</a:t>
            </a:r>
            <a:r>
              <a:rPr lang="en-US" sz="2400" baseline="-25000" dirty="0"/>
              <a:t>2</a:t>
            </a:r>
            <a:r>
              <a:rPr lang="en-US" sz="2400" dirty="0"/>
              <a:t>e</a:t>
            </a:r>
            <a:r>
              <a:rPr lang="en-US" sz="2400" baseline="-25000" dirty="0"/>
              <a:t>12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4BCA1-75AE-FE49-8EBF-6F644A944524}"/>
              </a:ext>
            </a:extLst>
          </p:cNvPr>
          <p:cNvSpPr txBox="1"/>
          <p:nvPr/>
        </p:nvSpPr>
        <p:spPr>
          <a:xfrm>
            <a:off x="960965" y="3649746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  Loss = P</a:t>
            </a:r>
            <a:r>
              <a:rPr lang="en-US" sz="2400" baseline="-25000" dirty="0"/>
              <a:t>i</a:t>
            </a:r>
            <a:r>
              <a:rPr lang="en-US" sz="2400" dirty="0"/>
              <a:t> * T</a:t>
            </a:r>
            <a:r>
              <a:rPr lang="en-US" sz="2400" baseline="-25000" dirty="0"/>
              <a:t>i</a:t>
            </a:r>
            <a:r>
              <a:rPr lang="en-US" sz="2400" dirty="0"/>
              <a:t> * L</a:t>
            </a:r>
            <a:r>
              <a:rPr lang="en-US" sz="2400" baseline="-25000" dirty="0"/>
              <a:t>i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FB758-6B07-1E4F-8434-D959928C20C8}"/>
              </a:ext>
            </a:extLst>
          </p:cNvPr>
          <p:cNvSpPr txBox="1"/>
          <p:nvPr/>
        </p:nvSpPr>
        <p:spPr>
          <a:xfrm>
            <a:off x="960965" y="4981865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  Constraint = c</a:t>
            </a:r>
            <a:r>
              <a:rPr lang="en-US" sz="2400" baseline="-25000" dirty="0"/>
              <a:t>11</a:t>
            </a:r>
            <a:r>
              <a:rPr lang="en-US" sz="2400" dirty="0"/>
              <a:t> Y</a:t>
            </a:r>
            <a:r>
              <a:rPr lang="en-US" sz="2400" baseline="-25000" dirty="0"/>
              <a:t>1</a:t>
            </a:r>
            <a:r>
              <a:rPr lang="en-US" sz="2400" dirty="0"/>
              <a:t> + c</a:t>
            </a:r>
            <a:r>
              <a:rPr lang="en-US" sz="2400" baseline="-25000" dirty="0"/>
              <a:t>12</a:t>
            </a:r>
            <a:r>
              <a:rPr lang="en-US" sz="2400" dirty="0"/>
              <a:t>Y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D41FD-E661-0F49-94C6-D0BB12A87950}"/>
              </a:ext>
            </a:extLst>
          </p:cNvPr>
          <p:cNvSpPr txBox="1"/>
          <p:nvPr/>
        </p:nvSpPr>
        <p:spPr>
          <a:xfrm>
            <a:off x="960965" y="5926743"/>
            <a:ext cx="4254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  Make it Linear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11EDE5-1A9D-4644-829A-0D266793089F}"/>
              </a:ext>
            </a:extLst>
          </p:cNvPr>
          <p:cNvSpPr/>
          <p:nvPr/>
        </p:nvSpPr>
        <p:spPr>
          <a:xfrm>
            <a:off x="5723467" y="1871133"/>
            <a:ext cx="6409266" cy="49868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3B8F4B-FFC4-8B49-BF7A-29E39A378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03" t="15617" b="15949"/>
          <a:stretch/>
        </p:blipFill>
        <p:spPr>
          <a:xfrm>
            <a:off x="7344773" y="2473160"/>
            <a:ext cx="3166654" cy="327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3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7292 -0.233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1169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27227 -0.233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07" y="-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62 L 0.27018 0.069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03" y="263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351 0.06018 " pathEditMode="relative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10" grpId="0" animBg="1"/>
      <p:bldP spid="10" grpId="1" animBg="1"/>
      <p:bldP spid="10" grpId="2" animBg="1"/>
      <p:bldP spid="11" grpId="0"/>
      <p:bldP spid="12" grpId="0"/>
      <p:bldP spid="13" grpId="0"/>
      <p:bldP spid="14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85A2-F464-D74F-80AF-3D19DB39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Previous Research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7FA8C-719B-284E-8A40-50FA8F82B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86" y="2126965"/>
            <a:ext cx="6107842" cy="422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91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E6BE-FE88-1F45-9608-A676C221A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phase 1 of quantum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3F23F-4B45-A64C-9BA3-CDF07A6E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66" y="2246300"/>
            <a:ext cx="7616583" cy="4154500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80BF761-132B-5C4B-A681-BCA3F7377BFA}"/>
              </a:ext>
            </a:extLst>
          </p:cNvPr>
          <p:cNvSpPr/>
          <p:nvPr/>
        </p:nvSpPr>
        <p:spPr>
          <a:xfrm>
            <a:off x="2396066" y="2240750"/>
            <a:ext cx="2125133" cy="2082800"/>
          </a:xfrm>
          <a:prstGeom prst="frame">
            <a:avLst>
              <a:gd name="adj1" fmla="val 84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BF8D7-679C-C048-9FF4-B70FC0DAB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15" y="2676741"/>
            <a:ext cx="5995817" cy="2853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2D3A22-FBE8-BD4A-B13E-FADAB3C7DD4F}"/>
              </a:ext>
            </a:extLst>
          </p:cNvPr>
          <p:cNvSpPr/>
          <p:nvPr/>
        </p:nvSpPr>
        <p:spPr>
          <a:xfrm>
            <a:off x="4148667" y="5003800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3B39F9-ED46-FC45-9F76-52BF8D9C0D3F}"/>
              </a:ext>
            </a:extLst>
          </p:cNvPr>
          <p:cNvSpPr/>
          <p:nvPr/>
        </p:nvSpPr>
        <p:spPr>
          <a:xfrm>
            <a:off x="3038115" y="3862403"/>
            <a:ext cx="1110552" cy="743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47BCA5-F544-BB4D-9FE0-8A26B8AA3FC2}"/>
              </a:ext>
            </a:extLst>
          </p:cNvPr>
          <p:cNvSpPr/>
          <p:nvPr/>
        </p:nvSpPr>
        <p:spPr>
          <a:xfrm>
            <a:off x="6697133" y="3620234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569DB3-7D3C-5F4A-91FB-0237D1F20E3D}"/>
              </a:ext>
            </a:extLst>
          </p:cNvPr>
          <p:cNvSpPr/>
          <p:nvPr/>
        </p:nvSpPr>
        <p:spPr>
          <a:xfrm>
            <a:off x="6578599" y="3058802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742D94-F0F9-C948-85FE-4A07898F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599" y="3681321"/>
            <a:ext cx="260693" cy="311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422EB9-27FE-6A49-BCA2-E047DAD1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32904">
            <a:off x="6578598" y="4228331"/>
            <a:ext cx="260693" cy="311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F318E9-71D8-584E-ABCA-929E9828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70572">
            <a:off x="6647219" y="3072601"/>
            <a:ext cx="260693" cy="3111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E9473C-66A2-3146-A64F-17CEDF1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55738">
            <a:off x="6658240" y="4633877"/>
            <a:ext cx="260693" cy="311150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F68F0BA2-834F-0B4C-99FC-32D237F830F7}"/>
              </a:ext>
            </a:extLst>
          </p:cNvPr>
          <p:cNvSpPr/>
          <p:nvPr/>
        </p:nvSpPr>
        <p:spPr>
          <a:xfrm>
            <a:off x="4411133" y="3598971"/>
            <a:ext cx="2187935" cy="482600"/>
          </a:xfrm>
          <a:prstGeom prst="fram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216F920-D8C2-2C41-B19C-C899967B687E}"/>
              </a:ext>
            </a:extLst>
          </p:cNvPr>
          <p:cNvSpPr/>
          <p:nvPr/>
        </p:nvSpPr>
        <p:spPr>
          <a:xfrm>
            <a:off x="4411133" y="3620234"/>
            <a:ext cx="2566970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E46031-7D46-1A4B-98C2-07484D7BE88A}"/>
              </a:ext>
            </a:extLst>
          </p:cNvPr>
          <p:cNvCxnSpPr>
            <a:cxnSpLocks/>
          </p:cNvCxnSpPr>
          <p:nvPr/>
        </p:nvCxnSpPr>
        <p:spPr>
          <a:xfrm flipH="1">
            <a:off x="7137400" y="3862403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AC8560-B0FC-804A-8BAF-45F2AA0EE61C}"/>
              </a:ext>
            </a:extLst>
          </p:cNvPr>
          <p:cNvSpPr txBox="1"/>
          <p:nvPr/>
        </p:nvSpPr>
        <p:spPr>
          <a:xfrm>
            <a:off x="8204557" y="3676868"/>
            <a:ext cx="137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F41F1E-35DC-7C4C-9695-A1AD85AD6A6C}"/>
              </a:ext>
            </a:extLst>
          </p:cNvPr>
          <p:cNvCxnSpPr>
            <a:cxnSpLocks/>
          </p:cNvCxnSpPr>
          <p:nvPr/>
        </p:nvCxnSpPr>
        <p:spPr>
          <a:xfrm flipH="1">
            <a:off x="6620933" y="3235034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494D03-9472-3545-8790-80F03CD57801}"/>
              </a:ext>
            </a:extLst>
          </p:cNvPr>
          <p:cNvSpPr txBox="1"/>
          <p:nvPr/>
        </p:nvSpPr>
        <p:spPr>
          <a:xfrm>
            <a:off x="7688089" y="3049499"/>
            <a:ext cx="19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Countermeasure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72AAE9-0F9F-2943-B4C8-244B6E1BB64D}"/>
              </a:ext>
            </a:extLst>
          </p:cNvPr>
          <p:cNvSpPr/>
          <p:nvPr/>
        </p:nvSpPr>
        <p:spPr>
          <a:xfrm>
            <a:off x="2624667" y="2540000"/>
            <a:ext cx="7535333" cy="317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5510604C-AF77-014E-B306-9FA781E5F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7" y="2403073"/>
            <a:ext cx="4145928" cy="33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1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4" grpId="0"/>
      <p:bldP spid="26" grpId="0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12A9-FFB2-4F41-9D8A-93DFB3B2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phase 2 of quantum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006A7-675D-BF4A-B1BA-48FBF6E6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7" y="2292571"/>
            <a:ext cx="7361009" cy="4015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93A0D-58F9-A049-A417-5C8A8679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46" y="2874308"/>
            <a:ext cx="1330968" cy="106946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D0CF45F8-A561-FD46-91A4-3FB7096C3644}"/>
              </a:ext>
            </a:extLst>
          </p:cNvPr>
          <p:cNvSpPr/>
          <p:nvPr/>
        </p:nvSpPr>
        <p:spPr>
          <a:xfrm>
            <a:off x="4871809" y="1937173"/>
            <a:ext cx="4941058" cy="4294294"/>
          </a:xfrm>
          <a:prstGeom prst="frame">
            <a:avLst>
              <a:gd name="adj1" fmla="val 8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34117BD-DFE3-6649-80A0-0F6E0D376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15" y="2676741"/>
            <a:ext cx="5995817" cy="2853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439F51-2D9C-8D4D-83BC-7FD2D8F82F99}"/>
              </a:ext>
            </a:extLst>
          </p:cNvPr>
          <p:cNvSpPr/>
          <p:nvPr/>
        </p:nvSpPr>
        <p:spPr>
          <a:xfrm>
            <a:off x="4148667" y="5003800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DD482A-9C7B-9F42-AEF3-5706714E7BA5}"/>
              </a:ext>
            </a:extLst>
          </p:cNvPr>
          <p:cNvSpPr/>
          <p:nvPr/>
        </p:nvSpPr>
        <p:spPr>
          <a:xfrm>
            <a:off x="3038115" y="3862403"/>
            <a:ext cx="1110552" cy="743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28A1E5-BC8A-E64B-9DA6-A711628FAEBD}"/>
              </a:ext>
            </a:extLst>
          </p:cNvPr>
          <p:cNvSpPr/>
          <p:nvPr/>
        </p:nvSpPr>
        <p:spPr>
          <a:xfrm>
            <a:off x="6697133" y="3620234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361E29-8A4E-674A-A8FC-634A591F4D79}"/>
              </a:ext>
            </a:extLst>
          </p:cNvPr>
          <p:cNvSpPr/>
          <p:nvPr/>
        </p:nvSpPr>
        <p:spPr>
          <a:xfrm>
            <a:off x="6578599" y="3058802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F3D1D7-2E8A-A345-ADB8-3BA1FC841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599" y="3681321"/>
            <a:ext cx="260693" cy="3111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362771-FE51-DC40-B89B-7F2ECBF1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932904">
            <a:off x="6578598" y="4228331"/>
            <a:ext cx="260693" cy="3111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978946-09FB-7741-A871-564FC48C0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70572">
            <a:off x="6647219" y="3072601"/>
            <a:ext cx="260693" cy="3111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38DC23-09C5-8F47-B769-5F421DA22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55738">
            <a:off x="6658240" y="4633877"/>
            <a:ext cx="260693" cy="311150"/>
          </a:xfrm>
          <a:prstGeom prst="rect">
            <a:avLst/>
          </a:prstGeom>
        </p:spPr>
      </p:pic>
      <p:sp>
        <p:nvSpPr>
          <p:cNvPr id="32" name="Frame 31">
            <a:extLst>
              <a:ext uri="{FF2B5EF4-FFF2-40B4-BE49-F238E27FC236}">
                <a16:creationId xmlns:a16="http://schemas.microsoft.com/office/drawing/2014/main" id="{A9206FEA-91A6-8C47-BB49-8756C83944C9}"/>
              </a:ext>
            </a:extLst>
          </p:cNvPr>
          <p:cNvSpPr/>
          <p:nvPr/>
        </p:nvSpPr>
        <p:spPr>
          <a:xfrm>
            <a:off x="4411133" y="3598971"/>
            <a:ext cx="2187935" cy="482600"/>
          </a:xfrm>
          <a:prstGeom prst="fram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8D7A912-AE45-BE4C-8A31-427A70AE00BC}"/>
              </a:ext>
            </a:extLst>
          </p:cNvPr>
          <p:cNvSpPr/>
          <p:nvPr/>
        </p:nvSpPr>
        <p:spPr>
          <a:xfrm>
            <a:off x="4411133" y="3620234"/>
            <a:ext cx="2566970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03255-A6E9-8B4F-B456-BA0097F2869F}"/>
              </a:ext>
            </a:extLst>
          </p:cNvPr>
          <p:cNvCxnSpPr>
            <a:cxnSpLocks/>
          </p:cNvCxnSpPr>
          <p:nvPr/>
        </p:nvCxnSpPr>
        <p:spPr>
          <a:xfrm flipH="1">
            <a:off x="7137400" y="3862403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E1D07C6-452B-D24B-9469-BD8E5521A4AE}"/>
              </a:ext>
            </a:extLst>
          </p:cNvPr>
          <p:cNvSpPr txBox="1"/>
          <p:nvPr/>
        </p:nvSpPr>
        <p:spPr>
          <a:xfrm>
            <a:off x="8204556" y="3676868"/>
            <a:ext cx="2174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Contractor with Best Defense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67895B-90A4-304F-ABFF-B4CA30711993}"/>
              </a:ext>
            </a:extLst>
          </p:cNvPr>
          <p:cNvCxnSpPr>
            <a:cxnSpLocks/>
          </p:cNvCxnSpPr>
          <p:nvPr/>
        </p:nvCxnSpPr>
        <p:spPr>
          <a:xfrm flipH="1">
            <a:off x="6620933" y="3235034"/>
            <a:ext cx="1032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BC460B7-9E9F-3141-BDE7-F6ED8583BEDF}"/>
              </a:ext>
            </a:extLst>
          </p:cNvPr>
          <p:cNvSpPr txBox="1"/>
          <p:nvPr/>
        </p:nvSpPr>
        <p:spPr>
          <a:xfrm>
            <a:off x="7688089" y="3049499"/>
            <a:ext cx="19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Countermeasures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873849D-3C04-A245-B719-0EB1594E6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828" y="3646521"/>
            <a:ext cx="803430" cy="803430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0F82C22-64B5-CF40-84D2-67C8793C9FA6}"/>
              </a:ext>
            </a:extLst>
          </p:cNvPr>
          <p:cNvSpPr/>
          <p:nvPr/>
        </p:nvSpPr>
        <p:spPr>
          <a:xfrm>
            <a:off x="6217622" y="3627986"/>
            <a:ext cx="372138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022D55C-736E-A54B-A0BE-AB7C570F10E7}"/>
              </a:ext>
            </a:extLst>
          </p:cNvPr>
          <p:cNvCxnSpPr>
            <a:cxnSpLocks/>
          </p:cNvCxnSpPr>
          <p:nvPr/>
        </p:nvCxnSpPr>
        <p:spPr>
          <a:xfrm flipH="1">
            <a:off x="6697133" y="3389989"/>
            <a:ext cx="990956" cy="25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BDAA3A1-8723-3444-87B0-E2F95C6CE6F1}"/>
              </a:ext>
            </a:extLst>
          </p:cNvPr>
          <p:cNvCxnSpPr>
            <a:cxnSpLocks/>
          </p:cNvCxnSpPr>
          <p:nvPr/>
        </p:nvCxnSpPr>
        <p:spPr>
          <a:xfrm flipH="1">
            <a:off x="6697133" y="3387434"/>
            <a:ext cx="1109134" cy="84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AABCA89-5602-6F4E-A230-BF0948F1D817}"/>
              </a:ext>
            </a:extLst>
          </p:cNvPr>
          <p:cNvSpPr/>
          <p:nvPr/>
        </p:nvSpPr>
        <p:spPr>
          <a:xfrm>
            <a:off x="6230465" y="4147102"/>
            <a:ext cx="372138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A5F12CF-3ABB-D84E-93EB-DC88E4E40E98}"/>
              </a:ext>
            </a:extLst>
          </p:cNvPr>
          <p:cNvSpPr/>
          <p:nvPr/>
        </p:nvSpPr>
        <p:spPr>
          <a:xfrm>
            <a:off x="6243418" y="4590142"/>
            <a:ext cx="372138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DC70FA-179F-874E-B95F-466665BF6D65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6674661" y="3413769"/>
            <a:ext cx="1270220" cy="143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2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4" grpId="0" animBg="1"/>
      <p:bldP spid="25" grpId="0" animBg="1"/>
      <p:bldP spid="26" grpId="0" animBg="1"/>
      <p:bldP spid="27" grpId="0" animBg="1"/>
      <p:bldP spid="32" grpId="0" animBg="1"/>
      <p:bldP spid="33" grpId="0" animBg="1"/>
      <p:bldP spid="35" grpId="0"/>
      <p:bldP spid="37" grpId="0"/>
      <p:bldP spid="39" grpId="0" animBg="1"/>
      <p:bldP spid="45" grpId="0" animBg="1"/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2EB7AC-4EE1-C047-AF0F-7A3584AC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00" y="2564709"/>
            <a:ext cx="8838623" cy="3430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DDDC3A-1A27-8442-8003-91DECB1B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 endpoint protection report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DDE3F19-2239-1D41-AB4A-9C9F075ABA85}"/>
              </a:ext>
            </a:extLst>
          </p:cNvPr>
          <p:cNvSpPr/>
          <p:nvPr/>
        </p:nvSpPr>
        <p:spPr>
          <a:xfrm>
            <a:off x="3238575" y="3369275"/>
            <a:ext cx="642551" cy="2158313"/>
          </a:xfrm>
          <a:prstGeom prst="frame">
            <a:avLst>
              <a:gd name="adj1" fmla="val 1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CAC604B-E5C5-3549-A39F-205963CD4D18}"/>
              </a:ext>
            </a:extLst>
          </p:cNvPr>
          <p:cNvSpPr/>
          <p:nvPr/>
        </p:nvSpPr>
        <p:spPr>
          <a:xfrm>
            <a:off x="3220995" y="3369276"/>
            <a:ext cx="4992129" cy="304800"/>
          </a:xfrm>
          <a:prstGeom prst="frame">
            <a:avLst>
              <a:gd name="adj1" fmla="val 1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DE409EA-9054-6A49-91B6-5A2BA0FB02BA}"/>
              </a:ext>
            </a:extLst>
          </p:cNvPr>
          <p:cNvSpPr/>
          <p:nvPr/>
        </p:nvSpPr>
        <p:spPr>
          <a:xfrm>
            <a:off x="3220995" y="3369277"/>
            <a:ext cx="642551" cy="304800"/>
          </a:xfrm>
          <a:prstGeom prst="frame">
            <a:avLst>
              <a:gd name="adj1" fmla="val 143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D3CAE077-C64C-0F40-A582-47A1A186E542}"/>
              </a:ext>
            </a:extLst>
          </p:cNvPr>
          <p:cNvSpPr/>
          <p:nvPr/>
        </p:nvSpPr>
        <p:spPr>
          <a:xfrm>
            <a:off x="8213123" y="3097428"/>
            <a:ext cx="2309899" cy="2430160"/>
          </a:xfrm>
          <a:prstGeom prst="frame">
            <a:avLst>
              <a:gd name="adj1" fmla="val 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80EB5F-D19A-054D-9D31-E3BAC6542567}"/>
              </a:ext>
            </a:extLst>
          </p:cNvPr>
          <p:cNvSpPr txBox="1"/>
          <p:nvPr/>
        </p:nvSpPr>
        <p:spPr>
          <a:xfrm>
            <a:off x="1729579" y="6449288"/>
            <a:ext cx="3781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images from Rakes et. al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4A2FC8A-BC20-5743-AC68-3E8F95C2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173" y="2627401"/>
            <a:ext cx="4921497" cy="30640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ADD66D-8C82-C04D-98DD-CCEFE16BE4D4}"/>
              </a:ext>
            </a:extLst>
          </p:cNvPr>
          <p:cNvSpPr/>
          <p:nvPr/>
        </p:nvSpPr>
        <p:spPr>
          <a:xfrm>
            <a:off x="6946491" y="2743205"/>
            <a:ext cx="1627017" cy="1120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onut 118">
            <a:extLst>
              <a:ext uri="{FF2B5EF4-FFF2-40B4-BE49-F238E27FC236}">
                <a16:creationId xmlns:a16="http://schemas.microsoft.com/office/drawing/2014/main" id="{C835C64D-D0B7-364A-BA06-87A11DDA0348}"/>
              </a:ext>
            </a:extLst>
          </p:cNvPr>
          <p:cNvSpPr/>
          <p:nvPr/>
        </p:nvSpPr>
        <p:spPr>
          <a:xfrm>
            <a:off x="4468760" y="3899225"/>
            <a:ext cx="1096101" cy="1628363"/>
          </a:xfrm>
          <a:prstGeom prst="donut">
            <a:avLst>
              <a:gd name="adj" fmla="val 20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4A54DF9-DF3B-6148-8C0D-58CFD410755A}"/>
              </a:ext>
            </a:extLst>
          </p:cNvPr>
          <p:cNvSpPr/>
          <p:nvPr/>
        </p:nvSpPr>
        <p:spPr>
          <a:xfrm>
            <a:off x="1040058" y="4124222"/>
            <a:ext cx="540327" cy="311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FF02E76-5885-9944-B170-11CC8DF775F3}"/>
              </a:ext>
            </a:extLst>
          </p:cNvPr>
          <p:cNvSpPr/>
          <p:nvPr/>
        </p:nvSpPr>
        <p:spPr>
          <a:xfrm rot="5400000">
            <a:off x="5450354" y="2089006"/>
            <a:ext cx="540327" cy="311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037DA68-CB8A-F244-9690-BB3761DFA056}"/>
              </a:ext>
            </a:extLst>
          </p:cNvPr>
          <p:cNvSpPr/>
          <p:nvPr/>
        </p:nvSpPr>
        <p:spPr>
          <a:xfrm>
            <a:off x="1896006" y="5604963"/>
            <a:ext cx="540327" cy="311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8F942C-10AF-D048-AFEA-8FC558E78BEF}"/>
              </a:ext>
            </a:extLst>
          </p:cNvPr>
          <p:cNvSpPr/>
          <p:nvPr/>
        </p:nvSpPr>
        <p:spPr>
          <a:xfrm>
            <a:off x="412426" y="1903121"/>
            <a:ext cx="11198382" cy="47535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nimal&#10;&#10;Description automatically generated">
            <a:extLst>
              <a:ext uri="{FF2B5EF4-FFF2-40B4-BE49-F238E27FC236}">
                <a16:creationId xmlns:a16="http://schemas.microsoft.com/office/drawing/2014/main" id="{C030576E-1580-E24F-8638-24DF34CC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69" y="2564709"/>
            <a:ext cx="4510261" cy="34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0.05273 -1.11111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5339 4.07407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3" grpId="1" animBg="1"/>
      <p:bldP spid="14" grpId="0" animBg="1"/>
      <p:bldP spid="14" grpId="1" animBg="1"/>
      <p:bldP spid="14" grpId="2" animBg="1"/>
      <p:bldP spid="16" grpId="0" animBg="1"/>
      <p:bldP spid="16" grpId="1" animBg="1"/>
      <p:bldP spid="8" grpId="0" animBg="1"/>
      <p:bldP spid="119" grpId="0" animBg="1"/>
      <p:bldP spid="4" grpId="0" animBg="1"/>
      <p:bldP spid="4" grpId="1" animBg="1"/>
      <p:bldP spid="15" grpId="0" animBg="1"/>
      <p:bldP spid="15" grpId="1" animBg="1"/>
      <p:bldP spid="17" grpId="0" animBg="1"/>
      <p:bldP spid="17" grpId="1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DE2B-572D-3C4A-8FFC-78652E4E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disaster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8F51C-1987-B04E-8B80-65308C6D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09" y="1920195"/>
            <a:ext cx="7080981" cy="4213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0059F7-BEE1-2C4C-9866-0D06B8731B10}"/>
              </a:ext>
            </a:extLst>
          </p:cNvPr>
          <p:cNvSpPr txBox="1"/>
          <p:nvPr/>
        </p:nvSpPr>
        <p:spPr>
          <a:xfrm>
            <a:off x="4112213" y="6036773"/>
            <a:ext cx="6973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https://conversionxl.com/blog/local-maximum/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5273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536-3459-DA4A-8F41-AC3F68EE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tuning hyperparameters (amplitude)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51865-B602-3C42-A365-E7AD9DF1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71" y="2032002"/>
            <a:ext cx="5665457" cy="459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18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834A-96E6-814E-B245-28B151A3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– tuning hyperparameters (disaster </a:t>
            </a:r>
            <a:r>
              <a:rPr lang="en-US" dirty="0" err="1"/>
              <a:t>alg</a:t>
            </a:r>
            <a:r>
              <a:rPr lang="en-US" dirty="0"/>
              <a:t>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95D69E1-5B03-0545-BF3C-DB671961E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5926" y="2125807"/>
            <a:ext cx="3700148" cy="4462352"/>
          </a:xfrm>
        </p:spPr>
      </p:pic>
    </p:spTree>
    <p:extLst>
      <p:ext uri="{BB962C8B-B14F-4D97-AF65-F5344CB8AC3E}">
        <p14:creationId xmlns:p14="http://schemas.microsoft.com/office/powerpoint/2010/main" val="4109803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A824-D0A1-D449-890D-FBD1F620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QUANTUM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6AFED-CF2E-9441-8B5B-B0813B40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29" y="2380258"/>
            <a:ext cx="5663379" cy="3775586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576F8B-4B53-1541-A9AF-92E0C4B5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7" y="2501062"/>
            <a:ext cx="5007754" cy="36547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4EC340-DC36-1A43-A946-462E393699CE}"/>
              </a:ext>
            </a:extLst>
          </p:cNvPr>
          <p:cNvCxnSpPr/>
          <p:nvPr/>
        </p:nvCxnSpPr>
        <p:spPr>
          <a:xfrm>
            <a:off x="5657088" y="2380258"/>
            <a:ext cx="0" cy="37755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A54D45D-0BA8-5D45-9967-DB41EE391E47}"/>
              </a:ext>
            </a:extLst>
          </p:cNvPr>
          <p:cNvSpPr/>
          <p:nvPr/>
        </p:nvSpPr>
        <p:spPr>
          <a:xfrm>
            <a:off x="383827" y="622899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https://www.cs.rpi.edu/academics/courses/spring12/proglang/pa3/pa3.html</a:t>
            </a:r>
            <a:endParaRPr lang="en-US" sz="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B4E7F-FC17-7740-AAFE-FAAC68ED0957}"/>
              </a:ext>
            </a:extLst>
          </p:cNvPr>
          <p:cNvSpPr/>
          <p:nvPr/>
        </p:nvSpPr>
        <p:spPr>
          <a:xfrm>
            <a:off x="5996197" y="631233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https://www.theverge.com/2019/1/8/18171732/ibm-quantum-computer-20-qubit-q-system-one-ces-2019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563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CCFB-F20E-BE4E-A0B5-47416961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86D13-17C5-0E4D-8673-82192550E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372" y="2459290"/>
            <a:ext cx="9391135" cy="364477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7C1E6AC4-D744-D94D-A9BD-0DEF50B604B6}"/>
              </a:ext>
            </a:extLst>
          </p:cNvPr>
          <p:cNvSpPr/>
          <p:nvPr/>
        </p:nvSpPr>
        <p:spPr>
          <a:xfrm>
            <a:off x="3443416" y="3319849"/>
            <a:ext cx="659027" cy="2273643"/>
          </a:xfrm>
          <a:prstGeom prst="frame">
            <a:avLst>
              <a:gd name="adj1" fmla="val 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F7E5B73-8740-4E49-8968-D9A1B51DB338}"/>
              </a:ext>
            </a:extLst>
          </p:cNvPr>
          <p:cNvSpPr/>
          <p:nvPr/>
        </p:nvSpPr>
        <p:spPr>
          <a:xfrm>
            <a:off x="10309654" y="3048001"/>
            <a:ext cx="860853" cy="2545491"/>
          </a:xfrm>
          <a:prstGeom prst="frame">
            <a:avLst>
              <a:gd name="adj1" fmla="val 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E99FB64-43BC-C74A-888A-2CFBCAEF25A1}"/>
              </a:ext>
            </a:extLst>
          </p:cNvPr>
          <p:cNvSpPr/>
          <p:nvPr/>
        </p:nvSpPr>
        <p:spPr>
          <a:xfrm>
            <a:off x="8732108" y="3048001"/>
            <a:ext cx="807308" cy="2545491"/>
          </a:xfrm>
          <a:prstGeom prst="frame">
            <a:avLst>
              <a:gd name="adj1" fmla="val 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EEB61C-542F-B64C-9D1B-28E936E7E9E8}"/>
              </a:ext>
            </a:extLst>
          </p:cNvPr>
          <p:cNvSpPr txBox="1">
            <a:spLocks/>
          </p:cNvSpPr>
          <p:nvPr/>
        </p:nvSpPr>
        <p:spPr>
          <a:xfrm>
            <a:off x="581192" y="707981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Knapsack Problem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72348A70-8531-814B-BA33-E1AB16551CF9}"/>
              </a:ext>
            </a:extLst>
          </p:cNvPr>
          <p:cNvSpPr/>
          <p:nvPr/>
        </p:nvSpPr>
        <p:spPr>
          <a:xfrm>
            <a:off x="2425566" y="5399773"/>
            <a:ext cx="6710196" cy="831283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8E9AFD-FE9C-1C41-8F69-B8141679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318" y="2733676"/>
            <a:ext cx="1571364" cy="1665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8CA00-4EA8-5249-8C22-33D75FCDF5CB}"/>
              </a:ext>
            </a:extLst>
          </p:cNvPr>
          <p:cNvSpPr txBox="1"/>
          <p:nvPr/>
        </p:nvSpPr>
        <p:spPr>
          <a:xfrm>
            <a:off x="5555325" y="4399322"/>
            <a:ext cx="15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80k budget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649084-4E0C-6E4C-9DC6-0D2ACA285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29" y="2001848"/>
            <a:ext cx="1191011" cy="1191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13B18E-67A8-FC40-8236-77EF987ABCBF}"/>
              </a:ext>
            </a:extLst>
          </p:cNvPr>
          <p:cNvSpPr txBox="1"/>
          <p:nvPr/>
        </p:nvSpPr>
        <p:spPr>
          <a:xfrm>
            <a:off x="2826085" y="3019425"/>
            <a:ext cx="216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Saves $76k, Costs $40k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308A4E-DBF3-CE43-AAEE-6A3A364FD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426" y="4831977"/>
            <a:ext cx="1218629" cy="9834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21A694-8876-CE48-BAD4-0FF828987397}"/>
              </a:ext>
            </a:extLst>
          </p:cNvPr>
          <p:cNvSpPr txBox="1"/>
          <p:nvPr/>
        </p:nvSpPr>
        <p:spPr>
          <a:xfrm>
            <a:off x="3649027" y="5799529"/>
            <a:ext cx="216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Saves $55k, Costs $20k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8DDD6E-1780-A049-B4E5-1E5C2EEFEC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202840" y="2597354"/>
            <a:ext cx="944215" cy="260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5E1F52-CEB7-3C46-987B-389A9A7B8D14}"/>
              </a:ext>
            </a:extLst>
          </p:cNvPr>
          <p:cNvCxnSpPr>
            <a:cxnSpLocks/>
          </p:cNvCxnSpPr>
          <p:nvPr/>
        </p:nvCxnSpPr>
        <p:spPr>
          <a:xfrm flipV="1">
            <a:off x="5018922" y="4369629"/>
            <a:ext cx="403940" cy="6114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E2C12FD-8264-AF46-BB16-10D19A49C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243" y="3157924"/>
            <a:ext cx="1365499" cy="1129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178E37-2A80-9F46-8483-A443FA54FF73}"/>
              </a:ext>
            </a:extLst>
          </p:cNvPr>
          <p:cNvSpPr txBox="1"/>
          <p:nvPr/>
        </p:nvSpPr>
        <p:spPr>
          <a:xfrm>
            <a:off x="7849432" y="4331458"/>
            <a:ext cx="2160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Saves $103k, Costs $60k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C23F3D-72F9-CE42-A8AB-05B6C9EFA2EB}"/>
              </a:ext>
            </a:extLst>
          </p:cNvPr>
          <p:cNvCxnSpPr>
            <a:cxnSpLocks/>
          </p:cNvCxnSpPr>
          <p:nvPr/>
        </p:nvCxnSpPr>
        <p:spPr>
          <a:xfrm flipH="1" flipV="1">
            <a:off x="7075776" y="3819239"/>
            <a:ext cx="886094" cy="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1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11" grpId="0"/>
      <p:bldP spid="3" grpId="0" animBg="1"/>
      <p:bldP spid="3" grpId="1" animBg="1"/>
      <p:bldP spid="13" grpId="0"/>
      <p:bldP spid="15" grpId="0"/>
      <p:bldP spid="22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1F8C4-116E-7046-A684-97930BC0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C576C-D44C-584B-8A72-2C95E8D3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2548466"/>
            <a:ext cx="5105400" cy="340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07CB4-FA6B-8544-A0B5-0028B6BB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825" y="2650065"/>
            <a:ext cx="5496983" cy="31411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958D3F0-D61F-0748-A738-523169B70355}"/>
              </a:ext>
            </a:extLst>
          </p:cNvPr>
          <p:cNvSpPr/>
          <p:nvPr/>
        </p:nvSpPr>
        <p:spPr>
          <a:xfrm rot="19749738">
            <a:off x="5345920" y="2923914"/>
            <a:ext cx="1500160" cy="128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4363474-02C3-B741-BFFF-FDA8983CC163}"/>
              </a:ext>
            </a:extLst>
          </p:cNvPr>
          <p:cNvSpPr/>
          <p:nvPr/>
        </p:nvSpPr>
        <p:spPr>
          <a:xfrm>
            <a:off x="5419151" y="4156624"/>
            <a:ext cx="3453000" cy="156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81B50A-D7AD-C743-B8A2-F3F8B098738E}"/>
              </a:ext>
            </a:extLst>
          </p:cNvPr>
          <p:cNvSpPr/>
          <p:nvPr/>
        </p:nvSpPr>
        <p:spPr>
          <a:xfrm rot="1106968">
            <a:off x="5400856" y="5379593"/>
            <a:ext cx="1500160" cy="128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D5FF8-CF18-BC48-BB42-09CD75438F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91631" y="1961779"/>
            <a:ext cx="1376570" cy="13765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FC78F2-F6F3-504B-9D2F-49BD8EC8C3A1}"/>
              </a:ext>
            </a:extLst>
          </p:cNvPr>
          <p:cNvSpPr txBox="1"/>
          <p:nvPr/>
        </p:nvSpPr>
        <p:spPr>
          <a:xfrm>
            <a:off x="719667" y="5952066"/>
            <a:ext cx="45871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www.nytimes.com</a:t>
            </a:r>
            <a:r>
              <a:rPr lang="en-US" sz="800" dirty="0"/>
              <a:t>/2019/10/21/science/quantum-computer-physics-</a:t>
            </a:r>
            <a:r>
              <a:rPr lang="en-US" sz="800" dirty="0" err="1"/>
              <a:t>qubits.html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B2F3E6-77F8-2A45-A55C-08A6D453254C}"/>
              </a:ext>
            </a:extLst>
          </p:cNvPr>
          <p:cNvSpPr/>
          <p:nvPr/>
        </p:nvSpPr>
        <p:spPr>
          <a:xfrm>
            <a:off x="6030947" y="578866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www.smithsonianmag.com</a:t>
            </a:r>
            <a:r>
              <a:rPr lang="en-US" sz="800" dirty="0"/>
              <a:t>/science-nature/what-darwin-didnt-know-45637001/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6C8CB2-7C8D-344F-93AD-BEDF82729941}"/>
              </a:ext>
            </a:extLst>
          </p:cNvPr>
          <p:cNvSpPr/>
          <p:nvPr/>
        </p:nvSpPr>
        <p:spPr>
          <a:xfrm>
            <a:off x="7114649" y="3427375"/>
            <a:ext cx="17575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owlcation.com</a:t>
            </a:r>
            <a:r>
              <a:rPr lang="en-US" sz="600" dirty="0"/>
              <a:t>/social-sciences/Human-Overpopulation-Its-Causes-Effects-and-Solutions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C756D-32D7-BA4D-8127-AF841B2DA2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25" t="7468" r="14166" b="3896"/>
          <a:stretch/>
        </p:blipFill>
        <p:spPr>
          <a:xfrm>
            <a:off x="9078947" y="3527240"/>
            <a:ext cx="2147972" cy="14460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79EB77-0EE3-6342-AE31-66CB2A2B3FC5}"/>
              </a:ext>
            </a:extLst>
          </p:cNvPr>
          <p:cNvSpPr/>
          <p:nvPr/>
        </p:nvSpPr>
        <p:spPr>
          <a:xfrm>
            <a:off x="9020630" y="4958497"/>
            <a:ext cx="209544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www.thoughtco.com</a:t>
            </a:r>
            <a:r>
              <a:rPr lang="en-US" sz="600" dirty="0"/>
              <a:t>/charles-darwins-finches-1224472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4EF308-4815-CD43-859D-67EC3EA19C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57" t="17297" r="8825" b="12451"/>
          <a:stretch/>
        </p:blipFill>
        <p:spPr>
          <a:xfrm>
            <a:off x="6965599" y="5229366"/>
            <a:ext cx="2502426" cy="12071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32ADB5-6DDB-934D-88B0-C4B284A532BD}"/>
              </a:ext>
            </a:extLst>
          </p:cNvPr>
          <p:cNvSpPr/>
          <p:nvPr/>
        </p:nvSpPr>
        <p:spPr>
          <a:xfrm>
            <a:off x="6922540" y="6424687"/>
            <a:ext cx="173957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www.youtube.com</a:t>
            </a:r>
            <a:r>
              <a:rPr lang="en-US" sz="600" dirty="0"/>
              <a:t>/</a:t>
            </a:r>
            <a:r>
              <a:rPr lang="en-US" sz="600" dirty="0" err="1"/>
              <a:t>watch?v</a:t>
            </a:r>
            <a:r>
              <a:rPr lang="en-US" sz="600" dirty="0"/>
              <a:t>=w56u2gv8XLs</a:t>
            </a: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739545BB-C109-684D-B8FC-BCD3E5128C32}"/>
              </a:ext>
            </a:extLst>
          </p:cNvPr>
          <p:cNvSpPr/>
          <p:nvPr/>
        </p:nvSpPr>
        <p:spPr>
          <a:xfrm>
            <a:off x="8872151" y="3240948"/>
            <a:ext cx="2600182" cy="2115312"/>
          </a:xfrm>
          <a:prstGeom prst="frame">
            <a:avLst>
              <a:gd name="adj1" fmla="val 3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F5342E-E858-474B-A127-3B02BB9EED54}"/>
              </a:ext>
            </a:extLst>
          </p:cNvPr>
          <p:cNvSpPr/>
          <p:nvPr/>
        </p:nvSpPr>
        <p:spPr>
          <a:xfrm>
            <a:off x="459897" y="1861946"/>
            <a:ext cx="11272205" cy="48733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8A5CF1-D601-B940-ABC5-8985B6CEE4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82" y="2676741"/>
            <a:ext cx="5995817" cy="285392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C2485D-C06B-FE4C-8CAE-39E4BD875B80}"/>
              </a:ext>
            </a:extLst>
          </p:cNvPr>
          <p:cNvSpPr/>
          <p:nvPr/>
        </p:nvSpPr>
        <p:spPr>
          <a:xfrm>
            <a:off x="4148667" y="5003800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0306B5-0FA2-8D4A-9E37-FC4400D2A9F1}"/>
              </a:ext>
            </a:extLst>
          </p:cNvPr>
          <p:cNvSpPr/>
          <p:nvPr/>
        </p:nvSpPr>
        <p:spPr>
          <a:xfrm>
            <a:off x="3038115" y="3862403"/>
            <a:ext cx="1110552" cy="7434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F17CDE-EBDA-4B40-AD2D-EA6B8645C592}"/>
              </a:ext>
            </a:extLst>
          </p:cNvPr>
          <p:cNvSpPr/>
          <p:nvPr/>
        </p:nvSpPr>
        <p:spPr>
          <a:xfrm>
            <a:off x="6697133" y="3620234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9CB77C-F377-C74D-BFD8-07B24D3105A7}"/>
              </a:ext>
            </a:extLst>
          </p:cNvPr>
          <p:cNvSpPr/>
          <p:nvPr/>
        </p:nvSpPr>
        <p:spPr>
          <a:xfrm>
            <a:off x="6578599" y="3058802"/>
            <a:ext cx="2548466" cy="482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2AE4A728-46F0-0844-BE7A-420C4EBA8438}"/>
              </a:ext>
            </a:extLst>
          </p:cNvPr>
          <p:cNvSpPr/>
          <p:nvPr/>
        </p:nvSpPr>
        <p:spPr>
          <a:xfrm>
            <a:off x="4383133" y="3620163"/>
            <a:ext cx="2187935" cy="482600"/>
          </a:xfrm>
          <a:prstGeom prst="fram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060394-819F-CE45-8762-1C924FA73BD9}"/>
              </a:ext>
            </a:extLst>
          </p:cNvPr>
          <p:cNvSpPr txBox="1"/>
          <p:nvPr/>
        </p:nvSpPr>
        <p:spPr>
          <a:xfrm>
            <a:off x="4946588" y="5061400"/>
            <a:ext cx="154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Tank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ED0E84-C310-6048-9554-CD59BF3FF81B}"/>
              </a:ext>
            </a:extLst>
          </p:cNvPr>
          <p:cNvSpPr/>
          <p:nvPr/>
        </p:nvSpPr>
        <p:spPr>
          <a:xfrm>
            <a:off x="4411133" y="3620234"/>
            <a:ext cx="2566970" cy="4280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A11351-D6EF-1C47-A5D3-1FB6CF2BD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066" y="3681321"/>
            <a:ext cx="260693" cy="3111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685034-F3F8-5640-909E-9B5874960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932904">
            <a:off x="6578598" y="4228331"/>
            <a:ext cx="260693" cy="3111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40CC07B-1E72-4249-A0D3-D02FE19E9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470572">
            <a:off x="6647219" y="3072601"/>
            <a:ext cx="260693" cy="3111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1E794B-B8E2-C443-8A4C-E29DA339B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55738">
            <a:off x="6658240" y="4633877"/>
            <a:ext cx="260693" cy="3111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C1F1AF-1B9C-2145-9C74-D94B119F02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822" y="2958491"/>
            <a:ext cx="539369" cy="5393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F06F446-AF65-D045-B0A9-B1C3DC8883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8081" y="3544274"/>
            <a:ext cx="495239" cy="5984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00E911F-45F2-384A-84B1-8ECCD0F31D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5471"/>
          <a:stretch/>
        </p:blipFill>
        <p:spPr>
          <a:xfrm>
            <a:off x="7094575" y="4174554"/>
            <a:ext cx="514539" cy="4793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3D714D-AC4C-3846-8461-A93ECD69B8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4649" y="4723777"/>
            <a:ext cx="442672" cy="492251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49367B-B76B-7D49-B870-FC4E7556D4C2}"/>
              </a:ext>
            </a:extLst>
          </p:cNvPr>
          <p:cNvCxnSpPr>
            <a:cxnSpLocks/>
          </p:cNvCxnSpPr>
          <p:nvPr/>
        </p:nvCxnSpPr>
        <p:spPr>
          <a:xfrm flipH="1" flipV="1">
            <a:off x="7714729" y="3858470"/>
            <a:ext cx="502083" cy="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6BD46A-408E-A846-8EB5-06729FBF7580}"/>
              </a:ext>
            </a:extLst>
          </p:cNvPr>
          <p:cNvSpPr txBox="1"/>
          <p:nvPr/>
        </p:nvSpPr>
        <p:spPr>
          <a:xfrm>
            <a:off x="8216812" y="3714231"/>
            <a:ext cx="1028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Row: CISO</a:t>
            </a:r>
          </a:p>
        </p:txBody>
      </p:sp>
      <p:sp>
        <p:nvSpPr>
          <p:cNvPr id="47" name="Bent-Up Arrow 46">
            <a:extLst>
              <a:ext uri="{FF2B5EF4-FFF2-40B4-BE49-F238E27FC236}">
                <a16:creationId xmlns:a16="http://schemas.microsoft.com/office/drawing/2014/main" id="{3882C1EA-882B-F346-85FD-32E2D3048A7F}"/>
              </a:ext>
            </a:extLst>
          </p:cNvPr>
          <p:cNvSpPr/>
          <p:nvPr/>
        </p:nvSpPr>
        <p:spPr>
          <a:xfrm rot="10800000">
            <a:off x="6401093" y="2695553"/>
            <a:ext cx="1625306" cy="238090"/>
          </a:xfrm>
          <a:prstGeom prst="bentUpArrow">
            <a:avLst>
              <a:gd name="adj1" fmla="val 0"/>
              <a:gd name="adj2" fmla="val 799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D7843D-AA6E-014A-819C-A069FC904406}"/>
              </a:ext>
            </a:extLst>
          </p:cNvPr>
          <p:cNvSpPr txBox="1"/>
          <p:nvPr/>
        </p:nvSpPr>
        <p:spPr>
          <a:xfrm>
            <a:off x="8029652" y="2545287"/>
            <a:ext cx="204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Qubit as Counter Measure</a:t>
            </a:r>
          </a:p>
        </p:txBody>
      </p:sp>
    </p:spTree>
    <p:extLst>
      <p:ext uri="{BB962C8B-B14F-4D97-AF65-F5344CB8AC3E}">
        <p14:creationId xmlns:p14="http://schemas.microsoft.com/office/powerpoint/2010/main" val="34753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59 0.00694 L -0.47005 -0.0085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73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  <p:bldP spid="14" grpId="0"/>
      <p:bldP spid="17" grpId="0"/>
      <p:bldP spid="18" grpId="0" animBg="1"/>
      <p:bldP spid="3" grpId="0" animBg="1"/>
      <p:bldP spid="3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/>
      <p:bldP spid="26" grpId="1"/>
      <p:bldP spid="29" grpId="0" animBg="1"/>
      <p:bldP spid="29" grpId="1" animBg="1"/>
      <p:bldP spid="45" grpId="0"/>
      <p:bldP spid="45" grpId="1"/>
      <p:bldP spid="47" grpId="0" animBg="1"/>
      <p:bldP spid="47" grpId="1" animBg="1"/>
      <p:bldP spid="48" grpId="0"/>
      <p:bldP spid="4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E2E5-F193-4644-AB9D-9CDC1760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the qubit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4910-6F3E-D94C-A99F-9D660443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58" y="2685535"/>
            <a:ext cx="5436284" cy="29808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44FD25-CBE0-E149-B649-3D56E42C18E4}"/>
              </a:ext>
            </a:extLst>
          </p:cNvPr>
          <p:cNvSpPr/>
          <p:nvPr/>
        </p:nvSpPr>
        <p:spPr>
          <a:xfrm>
            <a:off x="3484605" y="5666431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/>
              <a:t>https://</a:t>
            </a:r>
            <a:r>
              <a:rPr lang="en-US" sz="600" dirty="0" err="1"/>
              <a:t>www.allaboutcircuits.com</a:t>
            </a:r>
            <a:r>
              <a:rPr lang="en-US" sz="600" dirty="0"/>
              <a:t>/news/aluminum-nitride-could-replace-diamond-in-qubit-creation/</a:t>
            </a:r>
          </a:p>
        </p:txBody>
      </p:sp>
    </p:spTree>
    <p:extLst>
      <p:ext uri="{BB962C8B-B14F-4D97-AF65-F5344CB8AC3E}">
        <p14:creationId xmlns:p14="http://schemas.microsoft.com/office/powerpoint/2010/main" val="389204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45D72-D004-8640-9A2C-F24B611F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1268" y="2617077"/>
            <a:ext cx="5525399" cy="3154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230096-DF9D-774E-9905-82BDAD3DA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QUANTUM SAVE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3C422E-B9EF-5748-9352-1668852D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12679" y="2533191"/>
            <a:ext cx="5598129" cy="3177073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4673C03-ADFA-1548-AE31-515580D94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31093"/>
              </p:ext>
            </p:extLst>
          </p:nvPr>
        </p:nvGraphicFramePr>
        <p:xfrm>
          <a:off x="4350892" y="2182881"/>
          <a:ext cx="3828884" cy="4068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825">
                  <a:extLst>
                    <a:ext uri="{9D8B030D-6E8A-4147-A177-3AD203B41FA5}">
                      <a16:colId xmlns:a16="http://schemas.microsoft.com/office/drawing/2014/main" val="2675017472"/>
                    </a:ext>
                  </a:extLst>
                </a:gridCol>
                <a:gridCol w="2177059">
                  <a:extLst>
                    <a:ext uri="{9D8B030D-6E8A-4147-A177-3AD203B41FA5}">
                      <a16:colId xmlns:a16="http://schemas.microsoft.com/office/drawing/2014/main" val="3032155028"/>
                    </a:ext>
                  </a:extLst>
                </a:gridCol>
              </a:tblGrid>
              <a:tr h="916671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Improvement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79615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03780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108k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1524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556016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148k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2777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158k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0809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178k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98492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ADD31BB-0345-4B49-818D-07B54763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92015" y="2915056"/>
            <a:ext cx="8546638" cy="456591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328EA9-CEF4-294E-AF63-BEE332CCF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263972"/>
              </p:ext>
            </p:extLst>
          </p:nvPr>
        </p:nvGraphicFramePr>
        <p:xfrm>
          <a:off x="5926667" y="2060381"/>
          <a:ext cx="3828884" cy="4068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825">
                  <a:extLst>
                    <a:ext uri="{9D8B030D-6E8A-4147-A177-3AD203B41FA5}">
                      <a16:colId xmlns:a16="http://schemas.microsoft.com/office/drawing/2014/main" val="2675017472"/>
                    </a:ext>
                  </a:extLst>
                </a:gridCol>
                <a:gridCol w="2177059">
                  <a:extLst>
                    <a:ext uri="{9D8B030D-6E8A-4147-A177-3AD203B41FA5}">
                      <a16:colId xmlns:a16="http://schemas.microsoft.com/office/drawing/2014/main" val="3032155028"/>
                    </a:ext>
                  </a:extLst>
                </a:gridCol>
              </a:tblGrid>
              <a:tr h="916671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Improvement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79615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03780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108k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471524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132k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556016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148k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2777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158k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08091"/>
                  </a:ext>
                </a:extLst>
              </a:tr>
              <a:tr h="525260">
                <a:tc>
                  <a:txBody>
                    <a:bodyPr/>
                    <a:lstStyle/>
                    <a:p>
                      <a:r>
                        <a:rPr lang="en-US" dirty="0"/>
                        <a:t>178k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972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2A896E1-4744-8D4C-AF66-E867FB49A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37"/>
          <a:stretch/>
        </p:blipFill>
        <p:spPr>
          <a:xfrm>
            <a:off x="3965130" y="3519540"/>
            <a:ext cx="8429291" cy="4504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53E3B-D365-CB4E-8A01-FB3FCAF90B87}"/>
              </a:ext>
            </a:extLst>
          </p:cNvPr>
          <p:cNvSpPr txBox="1"/>
          <p:nvPr/>
        </p:nvSpPr>
        <p:spPr>
          <a:xfrm>
            <a:off x="411860" y="6373612"/>
            <a:ext cx="5514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Values in Dollars Unless Stated</a:t>
            </a:r>
          </a:p>
        </p:txBody>
      </p:sp>
    </p:spTree>
    <p:extLst>
      <p:ext uri="{BB962C8B-B14F-4D97-AF65-F5344CB8AC3E}">
        <p14:creationId xmlns:p14="http://schemas.microsoft.com/office/powerpoint/2010/main" val="38221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8800-BF64-8A43-A130-1AC8D531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Complexity: quantum save  VS brute force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11D47-45A5-E441-97B4-D5AA652A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5590" y="2607972"/>
            <a:ext cx="5194735" cy="3547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54BFB-141D-3440-963F-2E3E9402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02434" y="2607972"/>
            <a:ext cx="5204961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341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1555</Words>
  <Application>Microsoft Macintosh PowerPoint</Application>
  <PresentationFormat>Widescreen</PresentationFormat>
  <Paragraphs>151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Gill Sans MT</vt:lpstr>
      <vt:lpstr>Wingdings 2</vt:lpstr>
      <vt:lpstr>Dividend</vt:lpstr>
      <vt:lpstr>Using a Quantum genetic algorithm for cybersecurity budget allocation</vt:lpstr>
      <vt:lpstr>The Value of Data – financial ruin</vt:lpstr>
      <vt:lpstr>2016 endpoint protection report</vt:lpstr>
      <vt:lpstr>UNIQUENESS OF QUANTUM SAVE</vt:lpstr>
      <vt:lpstr>The Final dataset</vt:lpstr>
      <vt:lpstr>QUANTUM SAVE</vt:lpstr>
      <vt:lpstr>The Power of the qubit</vt:lpstr>
      <vt:lpstr>THE IMPACT OF QUANTUM SAVE</vt:lpstr>
      <vt:lpstr>Time Complexity: quantum save  VS brute force</vt:lpstr>
      <vt:lpstr>Theoretical Proof</vt:lpstr>
      <vt:lpstr>QUANTUM SAVE CAN HELP SMALL COMPANIES AND HOSPITALS SAVE MILLIONS OF DOLLARS BY EFFECTIVELY ALLOCATING BUDGETS! </vt:lpstr>
      <vt:lpstr>Acknowledgements</vt:lpstr>
      <vt:lpstr>References</vt:lpstr>
      <vt:lpstr>References (cont.)</vt:lpstr>
      <vt:lpstr>Any questions?</vt:lpstr>
      <vt:lpstr>RESERVE – THEORETICAL PROOF (1)</vt:lpstr>
      <vt:lpstr>Reserve -- theoretical proof (2)</vt:lpstr>
      <vt:lpstr>Reserve – theoretical proof (3)</vt:lpstr>
      <vt:lpstr>RESERVE – prominence of medical hacks</vt:lpstr>
      <vt:lpstr>Reserve – other types of hacks</vt:lpstr>
      <vt:lpstr>RESERVE – table abstraction removed</vt:lpstr>
      <vt:lpstr>Reserve – full explanation of table</vt:lpstr>
      <vt:lpstr>Reserve – just the Table</vt:lpstr>
      <vt:lpstr>Reserve – how IBM quantum computer works</vt:lpstr>
      <vt:lpstr>Reserve – choosing size of think-tank</vt:lpstr>
      <vt:lpstr>Reserve – rakes et al. linear model</vt:lpstr>
      <vt:lpstr>Reserve – Previous Research data</vt:lpstr>
      <vt:lpstr>Reserve – phase 1 of quantum save</vt:lpstr>
      <vt:lpstr>Reserve – phase 2 of quantum save</vt:lpstr>
      <vt:lpstr>Reserve – disaster algorithm</vt:lpstr>
      <vt:lpstr>Reserve – tuning hyperparameters (amplitude)</vt:lpstr>
      <vt:lpstr>Reserve – tuning hyperparameters (disaster alg)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 Quantum genetic algorithm for cybersecurity budget allocation</dc:title>
  <dc:creator>Ayush Hariharan</dc:creator>
  <cp:lastModifiedBy>Ayush Hariharan</cp:lastModifiedBy>
  <cp:revision>71</cp:revision>
  <dcterms:created xsi:type="dcterms:W3CDTF">2020-02-18T17:35:01Z</dcterms:created>
  <dcterms:modified xsi:type="dcterms:W3CDTF">2020-05-07T06:49:06Z</dcterms:modified>
</cp:coreProperties>
</file>